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9" r:id="rId1"/>
  </p:sldMasterIdLst>
  <p:notesMasterIdLst>
    <p:notesMasterId r:id="rId5"/>
  </p:notesMasterIdLst>
  <p:sldIdLst>
    <p:sldId id="715" r:id="rId2"/>
    <p:sldId id="716" r:id="rId3"/>
    <p:sldId id="717" r:id="rId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B90000"/>
    <a:srgbClr val="FF0000"/>
    <a:srgbClr val="EDFF05"/>
    <a:srgbClr val="EE5916"/>
    <a:srgbClr val="660066"/>
    <a:srgbClr val="008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2" autoAdjust="0"/>
    <p:restoredTop sz="94694" autoAdjust="0"/>
  </p:normalViewPr>
  <p:slideViewPr>
    <p:cSldViewPr>
      <p:cViewPr varScale="1">
        <p:scale>
          <a:sx n="82" d="100"/>
          <a:sy n="82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5E18834-F1F8-4E0E-ACF8-0A0B82DC2C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>
            <a:lvl1pPr defTabSz="990593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D57182D-4493-48F7-9EF2-C4598AA15E8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>
            <a:lvl1pPr algn="r" defTabSz="990593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A9F9D19-22C4-4CCC-A0C9-57303FEEE9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1FE935E4-FFA6-464A-AD66-5EC25259DC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0CC6FBB7-9893-40BF-A899-A51B31347B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b" anchorCtr="0" compatLnSpc="1">
            <a:prstTxWarp prst="textNoShape">
              <a:avLst/>
            </a:prstTxWarp>
          </a:bodyPr>
          <a:lstStyle>
            <a:lvl1pPr defTabSz="990593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66D1C6DE-D16D-4B97-BFC1-41C2A540E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3" tIns="49513" rIns="99023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fld id="{DB5A575D-D3F5-4A5D-86F9-16242FA4F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fld id="{B7B3E6AD-D7F8-40C8-9D64-B02E032DB08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202532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10D17-86A1-4630-AFCA-84B30CE83CA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06767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8938" y="188913"/>
            <a:ext cx="2162175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35713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B09E7-5EA8-4AA6-B566-F4A5B38E56C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846938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88900"/>
            <a:ext cx="8001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177925"/>
            <a:ext cx="39243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3438" y="1177925"/>
            <a:ext cx="39243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3438" y="3640138"/>
            <a:ext cx="39243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6096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fld id="{E2A96AF7-80C2-420D-9671-648BAC341DA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89807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763" y="332432"/>
            <a:ext cx="8642350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42316"/>
            <a:ext cx="8642350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02575" y="6451600"/>
            <a:ext cx="973138" cy="339725"/>
          </a:xfrm>
        </p:spPr>
        <p:txBody>
          <a:bodyPr/>
          <a:lstStyle>
            <a:lvl1pPr>
              <a:defRPr b="1"/>
            </a:lvl1pPr>
          </a:lstStyle>
          <a:p>
            <a:fld id="{C0D493CF-8D34-4024-9D78-42C6B7D66FB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28766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CF7F9-DC43-40C6-9DB1-A0CE5F06BA5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89598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7DC2A-9882-4B21-99A5-167ECF635AE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7039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FFFBF-AD85-4726-99A8-6B5435C8DCD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0203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98314D-D548-48BF-85CE-EDE271C3F75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6620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B95DC-3A0A-4942-A488-56F4AE75F73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008668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AF824-51F9-4464-8945-7EBD2286E1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251962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75E8E-D7FB-4ECF-9BD7-ECD3AE7B1A0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06078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8763" y="188913"/>
            <a:ext cx="8642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50825" y="909638"/>
            <a:ext cx="8642350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8639076 h 1000"/>
              <a:gd name="T6" fmla="*/ 0 w 1000"/>
              <a:gd name="T7" fmla="*/ 18639076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50825" y="6381750"/>
            <a:ext cx="86423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1750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2006年9月26日</a:t>
            </a: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FAN'06 移動知OS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381750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lt"/>
                <a:ea typeface="+mn-ea"/>
                <a:cs typeface="+mn-cs"/>
              </a:defRPr>
            </a:lvl1pPr>
          </a:lstStyle>
          <a:p>
            <a:fld id="{E2A96AF7-80C2-420D-9671-648BAC341DA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442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EDD61ED2-F5F9-4AA0-99A6-C97D48E28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>
                <a:cs typeface="ZWAdobeF" pitchFamily="2" charset="0"/>
              </a:rPr>
              <a:t>ヒント：三角形の面積と外積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DD2CBE7F-CA15-4B1C-B89E-16F785601D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1"/>
            <a:r>
              <a:rPr lang="en-US" altLang="ja-JP">
                <a:cs typeface="ZWAdobeF" pitchFamily="2" charset="0"/>
              </a:rPr>
              <a:t>3</a:t>
            </a:r>
            <a:r>
              <a:rPr lang="ja-JP" altLang="en-US">
                <a:cs typeface="ZWAdobeF" pitchFamily="2" charset="0"/>
              </a:rPr>
              <a:t>点の座標が分かっているときの</a:t>
            </a:r>
            <a:r>
              <a:rPr lang="en-US" altLang="ja-JP">
                <a:cs typeface="ZWAdobeF" pitchFamily="2" charset="0"/>
              </a:rPr>
              <a:t>3</a:t>
            </a:r>
            <a:r>
              <a:rPr lang="ja-JP" altLang="en-US">
                <a:cs typeface="ZWAdobeF" pitchFamily="2" charset="0"/>
              </a:rPr>
              <a:t>角形の面積を求めるときに使えるもの：</a:t>
            </a:r>
            <a:r>
              <a:rPr lang="ja-JP" altLang="en-US">
                <a:solidFill>
                  <a:schemeClr val="accent2"/>
                </a:solidFill>
                <a:cs typeface="ZWAdobeF" pitchFamily="2" charset="0"/>
              </a:rPr>
              <a:t>外積</a:t>
            </a:r>
          </a:p>
        </p:txBody>
      </p:sp>
      <p:sp>
        <p:nvSpPr>
          <p:cNvPr id="3074" name="スライド番号プレースホルダ 5">
            <a:extLst>
              <a:ext uri="{FF2B5EF4-FFF2-40B4-BE49-F238E27FC236}">
                <a16:creationId xmlns:a16="http://schemas.microsoft.com/office/drawing/2014/main" id="{AEB83433-EF84-40D1-818D-1126DF772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9pPr>
          </a:lstStyle>
          <a:p>
            <a:pPr eaLnBrk="1" hangingPunct="1"/>
            <a:fld id="{93D7FDBC-57BD-432D-99DB-BD08E8CFF89A}" type="slidenum">
              <a:rPr kumimoji="0" lang="en-US" altLang="ja-JP" sz="1600">
                <a:latin typeface="メイリオ" panose="020B0604030504040204" pitchFamily="50" charset="-128"/>
                <a:ea typeface="メイリオ" panose="020B0604030504040204" pitchFamily="50" charset="-128"/>
                <a:cs typeface="ZWAdobeF" pitchFamily="2" charset="0"/>
              </a:rPr>
              <a:pPr eaLnBrk="1" hangingPunct="1"/>
              <a:t>1</a:t>
            </a:fld>
            <a:endParaRPr kumimoji="0" lang="en-US" altLang="ja-JP" sz="1600">
              <a:latin typeface="メイリオ" panose="020B0604030504040204" pitchFamily="50" charset="-128"/>
              <a:ea typeface="メイリオ" panose="020B0604030504040204" pitchFamily="50" charset="-128"/>
              <a:cs typeface="ZWAdobeF" pitchFamily="2" charset="0"/>
            </a:endParaRPr>
          </a:p>
        </p:txBody>
      </p:sp>
      <p:pic>
        <p:nvPicPr>
          <p:cNvPr id="228357" name="Picture 5" descr="outer_prod">
            <a:extLst>
              <a:ext uri="{FF2B5EF4-FFF2-40B4-BE49-F238E27FC236}">
                <a16:creationId xmlns:a16="http://schemas.microsoft.com/office/drawing/2014/main" id="{81B774B9-B137-4829-82B4-9ABBB3281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68638"/>
            <a:ext cx="4105275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8358" name="Text Box 6">
                <a:extLst>
                  <a:ext uri="{FF2B5EF4-FFF2-40B4-BE49-F238E27FC236}">
                    <a16:creationId xmlns:a16="http://schemas.microsoft.com/office/drawing/2014/main" id="{2D4DC224-547B-41D7-905B-1A58B3586E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2273300"/>
                <a:ext cx="583518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:r>
                  <a:rPr lang="en-US" altLang="ja-JP" dirty="0">
                    <a:solidFill>
                      <a:schemeClr val="accent2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ZWAdobeF" pitchFamily="2" charset="0"/>
                  </a:rPr>
                  <a:t>3</a:t>
                </a:r>
                <a:r>
                  <a:rPr lang="ja-JP" altLang="en-US" dirty="0">
                    <a:solidFill>
                      <a:schemeClr val="accent2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ZWAdobeF" pitchFamily="2" charset="0"/>
                  </a:rPr>
                  <a:t>次元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ZWAdobeF" pitchFamily="2" charset="0"/>
                  </a:rPr>
                  <a:t>ベクトル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</m:oMath>
                </a14:m>
                <a:r>
                  <a:rPr lang="en-US" altLang="ja-JP" b="1" i="1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と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𝒃</m:t>
                    </m:r>
                  </m:oMath>
                </a14:m>
                <a:r>
                  <a:rPr lang="en-US" altLang="ja-JP" b="1" i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ZWAdobeF" pitchFamily="2" charset="0"/>
                  </a:rPr>
                  <a:t>の外積：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𝒄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=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ZWAdobeF" pitchFamily="2" charset="0"/>
                      </a:rPr>
                      <m:t>×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ZWAdobeF" pitchFamily="2" charset="0"/>
                      </a:rPr>
                      <m:t>𝒃</m:t>
                    </m:r>
                  </m:oMath>
                </a14:m>
                <a:endPara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ZWAdobeF" pitchFamily="2" charset="0"/>
                </a:endParaRPr>
              </a:p>
            </p:txBody>
          </p:sp>
        </mc:Choice>
        <mc:Fallback>
          <p:sp>
            <p:nvSpPr>
              <p:cNvPr id="228358" name="Text Box 6">
                <a:extLst>
                  <a:ext uri="{FF2B5EF4-FFF2-40B4-BE49-F238E27FC236}">
                    <a16:creationId xmlns:a16="http://schemas.microsoft.com/office/drawing/2014/main" id="{2D4DC224-547B-41D7-905B-1A58B3586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2273300"/>
                <a:ext cx="5835187" cy="461665"/>
              </a:xfrm>
              <a:prstGeom prst="rect">
                <a:avLst/>
              </a:prstGeom>
              <a:blipFill>
                <a:blip r:embed="rId3"/>
                <a:stretch>
                  <a:fillRect l="-1567" t="-10526" b="-289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360" name="Text Box 8">
                <a:extLst>
                  <a:ext uri="{FF2B5EF4-FFF2-40B4-BE49-F238E27FC236}">
                    <a16:creationId xmlns:a16="http://schemas.microsoft.com/office/drawing/2014/main" id="{B83C5B8C-197F-4C79-8DA0-5BD09D40FC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0563" y="2871788"/>
                <a:ext cx="4032250" cy="1311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図形的には：ベクトル</a:t>
                </a:r>
                <a:r>
                  <a:rPr lang="ja-JP" altLang="en-US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𝒄</m:t>
                    </m:r>
                  </m:oMath>
                </a14:m>
                <a:r>
                  <a:rPr lang="en-US" altLang="ja-JP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は</a:t>
                </a:r>
                <a:r>
                  <a:rPr lang="ja-JP" altLang="en-US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</m:oMath>
                </a14:m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𝒃</m:t>
                    </m:r>
                  </m:oMath>
                </a14:m>
                <a:r>
                  <a:rPr lang="en-US" altLang="ja-JP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に直交しており，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</m:oMath>
                </a14:m>
                <a:r>
                  <a:rPr lang="en-US" altLang="ja-JP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から</a:t>
                </a:r>
                <a:r>
                  <a:rPr lang="ja-JP" altLang="en-US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𝒃</m:t>
                    </m:r>
                  </m:oMath>
                </a14:m>
                <a:r>
                  <a:rPr lang="en-US" altLang="ja-JP" sz="1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に向けてネジを回したときにネジが進む方向を向いている．</a:t>
                </a:r>
              </a:p>
            </p:txBody>
          </p:sp>
        </mc:Choice>
        <mc:Fallback>
          <p:sp>
            <p:nvSpPr>
              <p:cNvPr id="228360" name="Text Box 8">
                <a:extLst>
                  <a:ext uri="{FF2B5EF4-FFF2-40B4-BE49-F238E27FC236}">
                    <a16:creationId xmlns:a16="http://schemas.microsoft.com/office/drawing/2014/main" id="{B83C5B8C-197F-4C79-8DA0-5BD09D40F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0563" y="2871788"/>
                <a:ext cx="4032250" cy="1311275"/>
              </a:xfrm>
              <a:prstGeom prst="rect">
                <a:avLst/>
              </a:prstGeom>
              <a:blipFill>
                <a:blip r:embed="rId4"/>
                <a:stretch>
                  <a:fillRect l="-1511" t="-2326" r="-1057" b="-79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361" name="Text Box 9">
                <a:extLst>
                  <a:ext uri="{FF2B5EF4-FFF2-40B4-BE49-F238E27FC236}">
                    <a16:creationId xmlns:a16="http://schemas.microsoft.com/office/drawing/2014/main" id="{8D66B0B8-BF06-4841-8F74-568BBAAFEA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0562" y="4149080"/>
                <a:ext cx="453593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ベクトル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𝒄</m:t>
                    </m:r>
                  </m:oMath>
                </a14:m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の長さ：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</m:ctrlPr>
                      </m:d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  <m:t>𝒄</m:t>
                        </m:r>
                      </m:e>
                    </m:d>
                    <m:r>
                      <a:rPr lang="en-US" altLang="ja-JP" sz="2000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sz="2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</m:ctrlPr>
                      </m:d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  <m:t>𝒂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</m:ctrlPr>
                      </m:dPr>
                      <m:e>
                        <m:r>
                          <a:rPr lang="en-US" altLang="ja-JP" sz="2000" b="1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  <m:t>𝒃</m:t>
                        </m:r>
                      </m:e>
                    </m:d>
                    <m:func>
                      <m:func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00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  <m:t>sin</m:t>
                        </m:r>
                      </m:fName>
                      <m:e>
                        <m:r>
                          <a:rPr lang="ja-JP" altLang="en-US" sz="2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  <a:cs typeface="ZWAdobeF" pitchFamily="2" charset="0"/>
                          </a:rPr>
                          <m:t>𝜃</m:t>
                        </m:r>
                      </m:e>
                    </m:func>
                  </m:oMath>
                </a14:m>
                <a:endParaRPr lang="ja-JP" altLang="en-US" sz="2000" dirty="0">
                  <a:latin typeface="Euclid" panose="02020503060505020303" pitchFamily="18" charset="0"/>
                  <a:ea typeface="メイリオ" panose="020B0604030504040204" pitchFamily="50" charset="-128"/>
                  <a:cs typeface="ZWAdobeF" pitchFamily="2" charset="0"/>
                </a:endParaRPr>
              </a:p>
            </p:txBody>
          </p:sp>
        </mc:Choice>
        <mc:Fallback>
          <p:sp>
            <p:nvSpPr>
              <p:cNvPr id="228361" name="Text Box 9">
                <a:extLst>
                  <a:ext uri="{FF2B5EF4-FFF2-40B4-BE49-F238E27FC236}">
                    <a16:creationId xmlns:a16="http://schemas.microsoft.com/office/drawing/2014/main" id="{8D66B0B8-BF06-4841-8F74-568BBAAFE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0562" y="4149080"/>
                <a:ext cx="4535933" cy="400110"/>
              </a:xfrm>
              <a:prstGeom prst="rect">
                <a:avLst/>
              </a:prstGeom>
              <a:blipFill>
                <a:blip r:embed="rId5"/>
                <a:stretch>
                  <a:fillRect l="-1344" t="-9231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363" name="Text Box 11">
                <a:extLst>
                  <a:ext uri="{FF2B5EF4-FFF2-40B4-BE49-F238E27FC236}">
                    <a16:creationId xmlns:a16="http://schemas.microsoft.com/office/drawing/2014/main" id="{40E20178-0FC5-42A0-82D7-9F1EE0CF0E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6463" y="4797425"/>
                <a:ext cx="3959225" cy="701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:r>
                  <a:rPr lang="en-US" altLang="ja-JP" sz="2000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  <a:sym typeface="Wingdings" panose="05000000000000000000" pitchFamily="2" charset="2"/>
                  </a:rPr>
                  <a:t></a:t>
                </a:r>
                <a:r>
                  <a:rPr lang="en-US" altLang="ja-JP" sz="2000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ベクトル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</m:oMath>
                </a14:m>
                <a:r>
                  <a:rPr lang="en-US" altLang="ja-JP" sz="2000" b="1" i="1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と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𝒃</m:t>
                    </m:r>
                  </m:oMath>
                </a14:m>
                <a:r>
                  <a:rPr lang="en-US" altLang="ja-JP" sz="2000" b="1" i="1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solidFill>
                      <a:schemeClr val="accent2"/>
                    </a:solidFill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から作られる平行四辺形の面積</a:t>
                </a:r>
              </a:p>
            </p:txBody>
          </p:sp>
        </mc:Choice>
        <mc:Fallback>
          <p:sp>
            <p:nvSpPr>
              <p:cNvPr id="228363" name="Text Box 11">
                <a:extLst>
                  <a:ext uri="{FF2B5EF4-FFF2-40B4-BE49-F238E27FC236}">
                    <a16:creationId xmlns:a16="http://schemas.microsoft.com/office/drawing/2014/main" id="{40E20178-0FC5-42A0-82D7-9F1EE0CF0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6463" y="4797425"/>
                <a:ext cx="3959225" cy="701675"/>
              </a:xfrm>
              <a:prstGeom prst="rect">
                <a:avLst/>
              </a:prstGeom>
              <a:blipFill>
                <a:blip r:embed="rId6"/>
                <a:stretch>
                  <a:fillRect l="-1695" t="-8696" b="-147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8364" name="Text Box 12">
                <a:extLst>
                  <a:ext uri="{FF2B5EF4-FFF2-40B4-BE49-F238E27FC236}">
                    <a16:creationId xmlns:a16="http://schemas.microsoft.com/office/drawing/2014/main" id="{D335707B-82CF-41E7-8A73-30BF3BBF42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7555" y="5770563"/>
                <a:ext cx="409259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algn="r" eaLnBrk="1" hangingPunct="1"/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※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𝒂</m:t>
                    </m:r>
                  </m:oMath>
                </a14:m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𝒃</m:t>
                    </m:r>
                  </m:oMath>
                </a14:m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が一次従属の時は </a:t>
                </a:r>
                <a14:m>
                  <m:oMath xmlns:m="http://schemas.openxmlformats.org/officeDocument/2006/math">
                    <m:r>
                      <a:rPr lang="en-US" altLang="ja-JP" sz="2000" b="1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𝒄</m:t>
                    </m:r>
                    <m:r>
                      <a:rPr lang="en-US" altLang="ja-JP" sz="2000" i="1" dirty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=</m:t>
                    </m:r>
                    <m:r>
                      <a:rPr lang="en-US" altLang="ja-JP" sz="2000" b="1" i="1" dirty="0">
                        <a:latin typeface="Cambria Math" panose="02040503050406030204" pitchFamily="18" charset="0"/>
                        <a:ea typeface="メイリオ" panose="020B0604030504040204" pitchFamily="50" charset="-128"/>
                        <a:cs typeface="ZWAdobeF" pitchFamily="2" charset="0"/>
                      </a:rPr>
                      <m:t>𝟎</m:t>
                    </m:r>
                  </m:oMath>
                </a14:m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  <a:cs typeface="ZWAdobeF" pitchFamily="2" charset="0"/>
                  </a:rPr>
                  <a:t>．</a:t>
                </a:r>
              </a:p>
            </p:txBody>
          </p:sp>
        </mc:Choice>
        <mc:Fallback>
          <p:sp>
            <p:nvSpPr>
              <p:cNvPr id="228364" name="Text Box 12">
                <a:extLst>
                  <a:ext uri="{FF2B5EF4-FFF2-40B4-BE49-F238E27FC236}">
                    <a16:creationId xmlns:a16="http://schemas.microsoft.com/office/drawing/2014/main" id="{D335707B-82CF-41E7-8A73-30BF3BBF4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7555" y="5770563"/>
                <a:ext cx="4092595" cy="400110"/>
              </a:xfrm>
              <a:prstGeom prst="rect">
                <a:avLst/>
              </a:prstGeom>
              <a:blipFill>
                <a:blip r:embed="rId7"/>
                <a:stretch>
                  <a:fillRect l="-745" t="-18462" r="-1490" b="-3076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8365" name="Picture 13" descr="outer_prod0">
            <a:extLst>
              <a:ext uri="{FF2B5EF4-FFF2-40B4-BE49-F238E27FC236}">
                <a16:creationId xmlns:a16="http://schemas.microsoft.com/office/drawing/2014/main" id="{B660ED47-EACF-4896-BB3F-D83157606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78163"/>
            <a:ext cx="2663825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8" grpId="0"/>
      <p:bldP spid="228360" grpId="0"/>
      <p:bldP spid="228361" grpId="0"/>
      <p:bldP spid="228363" grpId="0"/>
      <p:bldP spid="228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EB357DD4-50D8-4496-A51D-7336A213F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ヒント：三角形の面積と外積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1BAAE52E-5DAD-4B4A-87F1-CAB305FE75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hangingPunct="1"/>
            <a:r>
              <a:rPr lang="ja-JP" altLang="en-US" dirty="0"/>
              <a:t>外積の計算方法</a:t>
            </a:r>
          </a:p>
          <a:p>
            <a:pPr hangingPunct="1"/>
            <a:endParaRPr lang="en-US" altLang="ja-JP" dirty="0"/>
          </a:p>
        </p:txBody>
      </p:sp>
      <p:sp>
        <p:nvSpPr>
          <p:cNvPr id="4098" name="スライド番号プレースホルダ 5">
            <a:extLst>
              <a:ext uri="{FF2B5EF4-FFF2-40B4-BE49-F238E27FC236}">
                <a16:creationId xmlns:a16="http://schemas.microsoft.com/office/drawing/2014/main" id="{F3C4F0D1-6309-4A66-AA9F-B8CF8E07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9pPr>
          </a:lstStyle>
          <a:p>
            <a:pPr eaLnBrk="1" hangingPunct="1"/>
            <a:fld id="{DEBD9836-82DD-4E9F-8FE1-5E257EBCD197}" type="slidenum">
              <a:rPr kumimoji="0"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pPr eaLnBrk="1" hangingPunct="1"/>
              <a:t>2</a:t>
            </a:fld>
            <a:endParaRPr kumimoji="0" lang="en-US" altLang="ja-JP" sz="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7347" name="Text Box 19">
                <a:extLst>
                  <a:ext uri="{FF2B5EF4-FFF2-40B4-BE49-F238E27FC236}">
                    <a16:creationId xmlns:a16="http://schemas.microsoft.com/office/drawing/2014/main" id="{C3030059-E542-44E7-BD91-4551737FB0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9592" y="1599960"/>
                <a:ext cx="6787051" cy="1281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=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, 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𝒃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=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のとき，これらの外積は，</a:t>
                </a:r>
              </a:p>
            </p:txBody>
          </p:sp>
        </mc:Choice>
        <mc:Fallback>
          <p:sp>
            <p:nvSpPr>
              <p:cNvPr id="227347" name="Text Box 19">
                <a:extLst>
                  <a:ext uri="{FF2B5EF4-FFF2-40B4-BE49-F238E27FC236}">
                    <a16:creationId xmlns:a16="http://schemas.microsoft.com/office/drawing/2014/main" id="{C3030059-E542-44E7-BD91-4551737FB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1599960"/>
                <a:ext cx="6787051" cy="1281376"/>
              </a:xfrm>
              <a:prstGeom prst="rect">
                <a:avLst/>
              </a:prstGeom>
              <a:blipFill>
                <a:blip r:embed="rId2"/>
                <a:stretch>
                  <a:fillRect r="-1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7348" name="Text Box 20">
                <a:extLst>
                  <a:ext uri="{FF2B5EF4-FFF2-40B4-BE49-F238E27FC236}">
                    <a16:creationId xmlns:a16="http://schemas.microsoft.com/office/drawing/2014/main" id="{97595559-CC87-43A5-8CCA-228FFBAB90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3650" y="2934408"/>
                <a:ext cx="7748596" cy="1281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ja-JP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=</a:t>
                </a:r>
                <a:r>
                  <a:rPr lang="en-US" altLang="ja-JP" dirty="0">
                    <a:ea typeface="メイリオ" panose="020B0604030504040204" pitchFamily="50" charset="-128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altLang="ja-JP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ea typeface="メイリオ" panose="020B0604030504040204" pitchFamily="50" charset="-128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𝑦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ea typeface="メイリオ" panose="020B0604030504040204" pitchFamily="50" charset="-128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と計算される．</a:t>
                </a:r>
              </a:p>
            </p:txBody>
          </p:sp>
        </mc:Choice>
        <mc:Fallback>
          <p:sp>
            <p:nvSpPr>
              <p:cNvPr id="227348" name="Text Box 20">
                <a:extLst>
                  <a:ext uri="{FF2B5EF4-FFF2-40B4-BE49-F238E27FC236}">
                    <a16:creationId xmlns:a16="http://schemas.microsoft.com/office/drawing/2014/main" id="{97595559-CC87-43A5-8CCA-228FFBAB9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3650" y="2934408"/>
                <a:ext cx="7748596" cy="12813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7349" name="Text Box 21">
            <a:extLst>
              <a:ext uri="{FF2B5EF4-FFF2-40B4-BE49-F238E27FC236}">
                <a16:creationId xmlns:a16="http://schemas.microsoft.com/office/drawing/2014/main" id="{F92EB07F-4093-4E0D-9B9C-B18DE17D1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407025"/>
            <a:ext cx="5905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9pPr>
          </a:lstStyle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では，これを</a:t>
            </a:r>
            <a:r>
              <a:rPr lang="en-US" altLang="ja-JP" dirty="0">
                <a:latin typeface="Euclid" panose="02020503060505020303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i="1" dirty="0" err="1">
                <a:latin typeface="Euclid" panose="02020503060505020303" pitchFamily="18" charset="0"/>
                <a:ea typeface="メイリオ" panose="020B0604030504040204" pitchFamily="50" charset="-128"/>
              </a:rPr>
              <a:t>xy</a:t>
            </a:r>
            <a:r>
              <a:rPr lang="en-US" altLang="ja-JP" dirty="0">
                <a:latin typeface="Euclid" panose="02020503060505020303" pitchFamily="18" charset="0"/>
                <a:ea typeface="メイリオ" panose="020B0604030504040204" pitchFamily="50" charset="-128"/>
              </a:rPr>
              <a:t>-</a:t>
            </a:r>
            <a:r>
              <a:rPr lang="ja-JP" altLang="en-US" dirty="0">
                <a:solidFill>
                  <a:schemeClr val="accent2"/>
                </a:solidFill>
                <a:latin typeface="Euclid" panose="02020503060505020303" pitchFamily="18" charset="0"/>
                <a:ea typeface="メイリオ" panose="020B0604030504040204" pitchFamily="50" charset="-128"/>
              </a:rPr>
              <a:t>平面</a:t>
            </a: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の三角形の面積を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求めるためにどう使うか？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  <p:bldP spid="227347" grpId="0"/>
      <p:bldP spid="227348" grpId="0"/>
      <p:bldP spid="2273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6CDFBCA4-F000-4A17-9257-8F598D7FF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>
                <a:latin typeface="Euclid" panose="02020503060505020303" pitchFamily="18" charset="0"/>
              </a:rPr>
              <a:t>ヒント：三角形の面積と外積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9379" name="Rectangle 3">
                <a:extLst>
                  <a:ext uri="{FF2B5EF4-FFF2-40B4-BE49-F238E27FC236}">
                    <a16:creationId xmlns:a16="http://schemas.microsoft.com/office/drawing/2014/main" id="{BED06E2C-AA6D-4688-B649-C313EC3DB432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50825" y="1268413"/>
                <a:ext cx="4249738" cy="4968875"/>
              </a:xfrm>
            </p:spPr>
            <p:txBody>
              <a:bodyPr/>
              <a:lstStyle/>
              <a:p>
                <a:pPr hangingPunct="1"/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平面上の座標を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空間上のベクトル </a:t>
                </a:r>
                <a:r>
                  <a:rPr lang="en-US" altLang="ja-JP" dirty="0">
                    <a:latin typeface="Euclid" panose="02020503060505020303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成分が </a:t>
                </a:r>
                <a:r>
                  <a:rPr lang="en-US" altLang="ja-JP" dirty="0">
                    <a:latin typeface="Euclid" panose="02020503060505020303" pitchFamily="18" charset="0"/>
                  </a:rPr>
                  <a:t>0) </a:t>
                </a:r>
                <a:r>
                  <a:rPr lang="ja-JP" altLang="en-US" dirty="0">
                    <a:latin typeface="Euclid" panose="02020503060505020303" pitchFamily="18" charset="0"/>
                  </a:rPr>
                  <a:t>として扱う．</a:t>
                </a:r>
              </a:p>
              <a:p>
                <a:pPr hangingPunct="1"/>
                <a:r>
                  <a:rPr lang="ja-JP" altLang="en-US" dirty="0">
                    <a:latin typeface="Euclid" panose="02020503060505020303" pitchFamily="18" charset="0"/>
                  </a:rPr>
                  <a:t>このとき，外積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altLang="ja-JP" dirty="0">
                    <a:latin typeface="Euclid" panose="02020503060505020303" pitchFamily="18" charset="0"/>
                  </a:rPr>
                  <a:t> </a:t>
                </a:r>
                <a:r>
                  <a:rPr lang="ja-JP" altLang="en-US" dirty="0">
                    <a:latin typeface="Euclid" panose="02020503060505020303" pitchFamily="18" charset="0"/>
                  </a:rPr>
                  <a:t>は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ja-JP" altLang="en-US" dirty="0">
                    <a:latin typeface="Euclid" panose="02020503060505020303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altLang="ja-JP" b="1" i="1" dirty="0">
                    <a:latin typeface="Euclid" panose="02020503060505020303" pitchFamily="18" charset="0"/>
                  </a:rPr>
                  <a:t> </a:t>
                </a:r>
                <a:r>
                  <a:rPr lang="ja-JP" altLang="en-US" dirty="0">
                    <a:latin typeface="Euclid" panose="02020503060505020303" pitchFamily="18" charset="0"/>
                  </a:rPr>
                  <a:t>の両方に直交しているのだから，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平面に直交しており，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成分，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成分は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ja-JP" altLang="en-US" dirty="0">
                    <a:latin typeface="Euclid" panose="02020503060505020303" pitchFamily="18" charset="0"/>
                  </a:rPr>
                  <a:t>．そして，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ja-JP" i="1" dirty="0">
                    <a:latin typeface="Euclid" panose="02020503060505020303" pitchFamily="18" charset="0"/>
                  </a:rPr>
                  <a:t>-</a:t>
                </a:r>
                <a:r>
                  <a:rPr lang="ja-JP" altLang="en-US" dirty="0">
                    <a:latin typeface="Euclid" panose="02020503060505020303" pitchFamily="18" charset="0"/>
                  </a:rPr>
                  <a:t>成分の大きさはベクトル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ja-JP" altLang="en-US" i="1" dirty="0">
                    <a:latin typeface="Euclid" panose="02020503060505020303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altLang="ja-JP" b="1" i="1" dirty="0">
                    <a:latin typeface="Euclid" panose="02020503060505020303" pitchFamily="18" charset="0"/>
                  </a:rPr>
                  <a:t> </a:t>
                </a:r>
                <a:r>
                  <a:rPr lang="ja-JP" altLang="en-US" dirty="0">
                    <a:latin typeface="Euclid" panose="02020503060505020303" pitchFamily="18" charset="0"/>
                  </a:rPr>
                  <a:t>が作る平行四辺形の面積，即ち三角形の面積の</a:t>
                </a:r>
                <a:r>
                  <a:rPr lang="en-US" altLang="ja-JP" dirty="0">
                    <a:solidFill>
                      <a:schemeClr val="accent2"/>
                    </a:solidFill>
                    <a:latin typeface="Euclid" panose="02020503060505020303" pitchFamily="18" charset="0"/>
                  </a:rPr>
                  <a:t>2</a:t>
                </a:r>
                <a:r>
                  <a:rPr lang="ja-JP" altLang="en-US" dirty="0">
                    <a:solidFill>
                      <a:schemeClr val="accent2"/>
                    </a:solidFill>
                    <a:latin typeface="Euclid" panose="02020503060505020303" pitchFamily="18" charset="0"/>
                  </a:rPr>
                  <a:t>倍</a:t>
                </a:r>
                <a:r>
                  <a:rPr lang="ja-JP" altLang="en-US" dirty="0">
                    <a:latin typeface="Euclid" panose="02020503060505020303" pitchFamily="18" charset="0"/>
                  </a:rPr>
                  <a:t>！</a:t>
                </a:r>
              </a:p>
            </p:txBody>
          </p:sp>
        </mc:Choice>
        <mc:Fallback>
          <p:sp>
            <p:nvSpPr>
              <p:cNvPr id="229379" name="Rectangle 3">
                <a:extLst>
                  <a:ext uri="{FF2B5EF4-FFF2-40B4-BE49-F238E27FC236}">
                    <a16:creationId xmlns:a16="http://schemas.microsoft.com/office/drawing/2014/main" id="{BED06E2C-AA6D-4688-B649-C313EC3DB4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825" y="1268413"/>
                <a:ext cx="4249738" cy="4968875"/>
              </a:xfrm>
              <a:blipFill>
                <a:blip r:embed="rId2"/>
                <a:stretch>
                  <a:fillRect l="-1865" t="-1104" r="-20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2" name="スライド番号プレースホルダ 5">
            <a:extLst>
              <a:ext uri="{FF2B5EF4-FFF2-40B4-BE49-F238E27FC236}">
                <a16:creationId xmlns:a16="http://schemas.microsoft.com/office/drawing/2014/main" id="{D449646B-BCEF-4B61-996F-587E316F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9pPr>
          </a:lstStyle>
          <a:p>
            <a:pPr eaLnBrk="1" hangingPunct="1"/>
            <a:fld id="{B801C4EB-6D8B-4E02-9909-DB76C9BBF9BE}" type="slidenum">
              <a:rPr kumimoji="0"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pPr eaLnBrk="1" hangingPunct="1"/>
              <a:t>3</a:t>
            </a:fld>
            <a:endParaRPr kumimoji="0" lang="en-US" altLang="ja-JP" sz="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9380" name="Picture 4" descr="triangle_surface">
            <a:extLst>
              <a:ext uri="{FF2B5EF4-FFF2-40B4-BE49-F238E27FC236}">
                <a16:creationId xmlns:a16="http://schemas.microsoft.com/office/drawing/2014/main" id="{14DE07D6-F8BE-4ECD-B321-39E5E5DFF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9" y="2581063"/>
            <a:ext cx="4465636" cy="277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9382" name="Text Box 6">
                <a:extLst>
                  <a:ext uri="{FF2B5EF4-FFF2-40B4-BE49-F238E27FC236}">
                    <a16:creationId xmlns:a16="http://schemas.microsoft.com/office/drawing/2014/main" id="{C9DB5FB4-A53D-4A9C-B4A5-12621CA2C8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7088" y="5443538"/>
                <a:ext cx="42576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ＤＦ華康ゴシック体 Std W2"/>
                    <a:ea typeface="ＤＦ華康ゴシック体 Std W2"/>
                    <a:cs typeface="ＤＦ華康ゴシック体 Std W2"/>
                  </a:defRPr>
                </a:lvl9pPr>
              </a:lstStyle>
              <a:p>
                <a:pPr eaLnBrk="1" hangingPunct="1"/>
                <a:r>
                  <a:rPr lang="en-US" altLang="ja-JP" sz="2000" dirty="0">
                    <a:latin typeface="Euclid" panose="02020503060505020303" pitchFamily="18" charset="0"/>
                    <a:ea typeface="メイリオ" panose="020B0604030504040204" pitchFamily="50" charset="-128"/>
                  </a:rPr>
                  <a:t>※ </a:t>
                </a:r>
                <a14:m>
                  <m:oMath xmlns:m="http://schemas.openxmlformats.org/officeDocument/2006/math">
                    <m:r>
                      <a:rPr lang="en-US" altLang="ja-JP" sz="2000" i="1" dirty="0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𝑧</m:t>
                    </m:r>
                  </m:oMath>
                </a14:m>
                <a:r>
                  <a:rPr lang="ja-JP" altLang="en-US" sz="1000" i="1" dirty="0">
                    <a:latin typeface="Euclid" panose="02020503060505020303" pitchFamily="18" charset="0"/>
                    <a:ea typeface="メイリオ" panose="020B0604030504040204" pitchFamily="50" charset="-128"/>
                  </a:rPr>
                  <a:t> </a:t>
                </a:r>
                <a:r>
                  <a:rPr lang="ja-JP" altLang="en-US" sz="2000" dirty="0">
                    <a:latin typeface="Euclid" panose="02020503060505020303" pitchFamily="18" charset="0"/>
                    <a:ea typeface="メイリオ" panose="020B0604030504040204" pitchFamily="50" charset="-128"/>
                  </a:rPr>
                  <a:t>成分は負であることもあり得る</a:t>
                </a:r>
              </a:p>
            </p:txBody>
          </p:sp>
        </mc:Choice>
        <mc:Fallback>
          <p:sp>
            <p:nvSpPr>
              <p:cNvPr id="229382" name="Text Box 6">
                <a:extLst>
                  <a:ext uri="{FF2B5EF4-FFF2-40B4-BE49-F238E27FC236}">
                    <a16:creationId xmlns:a16="http://schemas.microsoft.com/office/drawing/2014/main" id="{C9DB5FB4-A53D-4A9C-B4A5-12621CA2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088" y="5443538"/>
                <a:ext cx="4257675" cy="400050"/>
              </a:xfrm>
              <a:prstGeom prst="rect">
                <a:avLst/>
              </a:prstGeom>
              <a:blipFill>
                <a:blip r:embed="rId4"/>
                <a:stretch>
                  <a:fillRect l="-1576" t="-18182" r="-1719" b="-272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9383" name="Text Box 7">
            <a:extLst>
              <a:ext uri="{FF2B5EF4-FFF2-40B4-BE49-F238E27FC236}">
                <a16:creationId xmlns:a16="http://schemas.microsoft.com/office/drawing/2014/main" id="{C820768F-EAFF-4486-A051-19A3BFF0B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5805488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ＤＦ華康ゴシック体 Std W2"/>
                <a:ea typeface="ＤＦ華康ゴシック体 Std W2"/>
                <a:cs typeface="ＤＦ華康ゴシック体 Std W2"/>
              </a:defRPr>
            </a:lvl9pPr>
          </a:lstStyle>
          <a:p>
            <a:pPr eaLnBrk="1" hangingPunct="1"/>
            <a:r>
              <a:rPr lang="ja-JP" altLang="en-US">
                <a:latin typeface="Euclid" panose="02020503060505020303" pitchFamily="18" charset="0"/>
                <a:ea typeface="メイリオ" panose="020B0604030504040204" pitchFamily="50" charset="-128"/>
              </a:rPr>
              <a:t>以上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/>
      <p:bldP spid="229382" grpId="0"/>
      <p:bldP spid="229383" grpId="0"/>
    </p:bldLst>
  </p:timing>
</p:sld>
</file>

<file path=ppt/theme/theme1.xml><?xml version="1.0" encoding="utf-8"?>
<a:theme xmlns:a="http://schemas.openxmlformats.org/drawingml/2006/main" name="ino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oue" id="{78AABC88-1E05-42F9-BB35-3D123A87DD41}" vid="{ABD16502-4EB0-4BB6-8282-4AE26B5E7F2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inoue</Template>
  <TotalTime>66799</TotalTime>
  <Words>275</Words>
  <Application>Microsoft Office PowerPoint</Application>
  <PresentationFormat>画面に合わせる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ＤＦ華康ゴシック体 Std W2</vt:lpstr>
      <vt:lpstr>Arial</vt:lpstr>
      <vt:lpstr>Cambria Math</vt:lpstr>
      <vt:lpstr>Euclid</vt:lpstr>
      <vt:lpstr>Lucida Sans</vt:lpstr>
      <vt:lpstr>Wingdings</vt:lpstr>
      <vt:lpstr>メイリオ</vt:lpstr>
      <vt:lpstr>inoue</vt:lpstr>
      <vt:lpstr>ヒント：三角形の面積と外積</vt:lpstr>
      <vt:lpstr>ヒント：三角形の面積と外積</vt:lpstr>
      <vt:lpstr>ヒント：三角形の面積と外積</vt:lpstr>
    </vt:vector>
  </TitlesOfParts>
  <Company>Ibaraki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第12回：木構造</dc:title>
  <dc:creator>inoue</dc:creator>
  <cp:lastModifiedBy>Kousuke INOUE</cp:lastModifiedBy>
  <cp:revision>648</cp:revision>
  <dcterms:created xsi:type="dcterms:W3CDTF">2006-01-11T14:31:15Z</dcterms:created>
  <dcterms:modified xsi:type="dcterms:W3CDTF">2023-10-17T22:54:16Z</dcterms:modified>
</cp:coreProperties>
</file>