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53" r:id="rId1"/>
  </p:sldMasterIdLst>
  <p:notesMasterIdLst>
    <p:notesMasterId r:id="rId14"/>
  </p:notesMasterIdLst>
  <p:sldIdLst>
    <p:sldId id="718" r:id="rId2"/>
    <p:sldId id="719" r:id="rId3"/>
    <p:sldId id="720" r:id="rId4"/>
    <p:sldId id="721" r:id="rId5"/>
    <p:sldId id="722" r:id="rId6"/>
    <p:sldId id="723" r:id="rId7"/>
    <p:sldId id="724" r:id="rId8"/>
    <p:sldId id="725" r:id="rId9"/>
    <p:sldId id="726" r:id="rId10"/>
    <p:sldId id="727" r:id="rId11"/>
    <p:sldId id="707" r:id="rId12"/>
    <p:sldId id="711" r:id="rId13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15"/>
    </p:embeddedFont>
    <p:embeddedFont>
      <p:font typeface="Euclid" panose="02020503060505020303" pitchFamily="18" charset="0"/>
      <p:regular r:id="rId16"/>
      <p:bold r:id="rId17"/>
      <p:italic r:id="rId18"/>
      <p:boldItalic r:id="rId19"/>
    </p:embeddedFont>
    <p:embeddedFont>
      <p:font typeface="Euclid Symbol" panose="05050102010706020507" pitchFamily="18" charset="2"/>
      <p:regular r:id="rId20"/>
      <p:bold r:id="rId21"/>
      <p:italic r:id="rId22"/>
      <p:boldItalic r:id="rId23"/>
    </p:embeddedFont>
    <p:embeddedFont>
      <p:font typeface="Lucida Sans" panose="020B0602030504020204" pitchFamily="34" charset="0"/>
      <p:regular r:id="rId24"/>
      <p:bold r:id="rId25"/>
      <p:italic r:id="rId26"/>
      <p:boldItalic r:id="rId27"/>
    </p:embeddedFont>
    <p:embeddedFont>
      <p:font typeface="メイリオ" panose="020B0604030504040204" pitchFamily="50" charset="-128"/>
      <p:regular r:id="rId28"/>
      <p:bold r:id="rId29"/>
      <p:italic r:id="rId30"/>
      <p:boldItalic r:id="rId3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メイリオ" pitchFamily="50" charset="-128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メイリオ" pitchFamily="50" charset="-128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メイリオ" pitchFamily="50" charset="-128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メイリオ" pitchFamily="50" charset="-128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メイリオ" pitchFamily="50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メイリオ" pitchFamily="50" charset="-128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メイリオ" pitchFamily="50" charset="-128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メイリオ" pitchFamily="50" charset="-128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メイリオ" pitchFamily="50" charset="-128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B90000"/>
    <a:srgbClr val="FF0000"/>
    <a:srgbClr val="EDFF05"/>
    <a:srgbClr val="EE5916"/>
    <a:srgbClr val="660066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2" autoAdjust="0"/>
    <p:restoredTop sz="94694" autoAdjust="0"/>
  </p:normalViewPr>
  <p:slideViewPr>
    <p:cSldViewPr>
      <p:cViewPr varScale="1">
        <p:scale>
          <a:sx n="110" d="100"/>
          <a:sy n="110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B71626A-6884-41CE-AC61-EB5957BB2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3" rIns="99023" bIns="49513" numCol="1" anchor="t" anchorCtr="0" compatLnSpc="1">
            <a:prstTxWarp prst="textNoShape">
              <a:avLst/>
            </a:prstTxWarp>
          </a:bodyPr>
          <a:lstStyle>
            <a:lvl1pPr defTabSz="99059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599E2DD-297B-4C00-B5DB-6617EB7AC4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3" rIns="99023" bIns="49513" numCol="1" anchor="t" anchorCtr="0" compatLnSpc="1">
            <a:prstTxWarp prst="textNoShape">
              <a:avLst/>
            </a:prstTxWarp>
          </a:bodyPr>
          <a:lstStyle>
            <a:lvl1pPr algn="r" defTabSz="99059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4F91E39-CF62-4B20-AF23-5897AD1FED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D3ECA8A4-3AD9-4E82-902C-66D10686AAF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3" rIns="99023" bIns="49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6F776EA7-9B34-4622-9A56-5478E45D85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3" rIns="99023" bIns="49513" numCol="1" anchor="b" anchorCtr="0" compatLnSpc="1">
            <a:prstTxWarp prst="textNoShape">
              <a:avLst/>
            </a:prstTxWarp>
          </a:bodyPr>
          <a:lstStyle>
            <a:lvl1pPr defTabSz="990593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87BEBA5C-1C8B-4CEA-9EE8-DF94288B9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3" tIns="49513" rIns="99023" bIns="49513" numCol="1" anchor="b" anchorCtr="0" compatLnSpc="1">
            <a:prstTxWarp prst="textNoShape">
              <a:avLst/>
            </a:prstTxWarp>
          </a:bodyPr>
          <a:lstStyle>
            <a:lvl1pPr algn="r" defTabSz="989013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93E1E690-2A2C-4114-B5D6-D3176B1C079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800" b="1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800">
                <a:latin typeface="+mn-lt"/>
                <a:ea typeface="メイリオ" pitchFamily="50" charset="-128"/>
              </a:defRPr>
            </a:lvl1pPr>
          </a:lstStyle>
          <a:p>
            <a:fld id="{5BAABC47-38A4-4FD1-BBB0-CEEA585029D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40199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ED703-712D-485C-845E-35DF7D22550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84511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38938" y="188913"/>
            <a:ext cx="2162175" cy="6192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35713" cy="6192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1AB38-A8BD-4810-884A-E93BA673641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839597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675" y="88900"/>
            <a:ext cx="8001000" cy="74771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177925"/>
            <a:ext cx="3924300" cy="47720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3438" y="1177925"/>
            <a:ext cx="3924300" cy="23098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3438" y="3640138"/>
            <a:ext cx="3924300" cy="23098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609600" y="6381750"/>
            <a:ext cx="19812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1981200" cy="339725"/>
          </a:xfrm>
        </p:spPr>
        <p:txBody>
          <a:bodyPr/>
          <a:lstStyle>
            <a:lvl1pPr>
              <a:defRPr/>
            </a:lvl1pPr>
          </a:lstStyle>
          <a:p>
            <a:fld id="{C4C20EAC-7709-417D-B372-2F17ABF3C12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63197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763" y="332432"/>
            <a:ext cx="8642350" cy="579460"/>
          </a:xfrm>
        </p:spPr>
        <p:txBody>
          <a:bodyPr anchor="t">
            <a:normAutofit/>
          </a:bodyPr>
          <a:lstStyle>
            <a:lvl1pPr>
              <a:defRPr b="1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0825" y="1142316"/>
            <a:ext cx="8642350" cy="5256212"/>
          </a:xfrm>
        </p:spPr>
        <p:txBody>
          <a:bodyPr/>
          <a:lstStyle>
            <a:lvl1pPr eaLnBrk="1" hangingPunct="1">
              <a:defRPr>
                <a:latin typeface="メイリオ" pitchFamily="50" charset="-128"/>
                <a:ea typeface="メイリオ" pitchFamily="50" charset="-128"/>
              </a:defRPr>
            </a:lvl1pPr>
            <a:lvl2pPr eaLnBrk="1" hangingPunct="1">
              <a:defRPr>
                <a:latin typeface="メイリオ" pitchFamily="50" charset="-128"/>
                <a:ea typeface="メイリオ" pitchFamily="50" charset="-128"/>
              </a:defRPr>
            </a:lvl2pPr>
            <a:lvl3pPr eaLnBrk="1" hangingPunct="1">
              <a:defRPr>
                <a:latin typeface="メイリオ" pitchFamily="50" charset="-128"/>
                <a:ea typeface="メイリオ" pitchFamily="50" charset="-128"/>
              </a:defRPr>
            </a:lvl3pPr>
            <a:lvl4pPr eaLnBrk="1" hangingPunct="1">
              <a:defRPr>
                <a:latin typeface="メイリオ" pitchFamily="50" charset="-128"/>
                <a:ea typeface="メイリオ" pitchFamily="50" charset="-128"/>
              </a:defRPr>
            </a:lvl4pPr>
            <a:lvl5pPr eaLnBrk="1" hangingPunct="1">
              <a:defRPr>
                <a:latin typeface="メイリオ" pitchFamily="50" charset="-128"/>
                <a:ea typeface="メイリオ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02575" y="6451600"/>
            <a:ext cx="973138" cy="339725"/>
          </a:xfrm>
        </p:spPr>
        <p:txBody>
          <a:bodyPr/>
          <a:lstStyle>
            <a:lvl1pPr>
              <a:defRPr b="1"/>
            </a:lvl1pPr>
          </a:lstStyle>
          <a:p>
            <a:fld id="{3FFBF490-0188-4760-B6CC-ADDDBA4351B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09176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15187-F196-4BF0-91FF-CB7623EE3D9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7536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449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2449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17141-D32D-43FB-A949-E061852A2D1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94113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C9DBD-7897-4509-B244-A88E4A3B6AC0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703323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F482F-4361-4B41-AADE-57C7D8EAF28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09804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36EED-04F5-4396-861B-2518A5CCBAB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13381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30389-6E59-4F79-B63C-0AD50C663DF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706952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29FA9-D45C-44F8-BDCB-07FA638DA85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10602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8763" y="188913"/>
            <a:ext cx="864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6423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50825" y="909638"/>
            <a:ext cx="8642350" cy="1365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8639076 h 1000"/>
              <a:gd name="T6" fmla="*/ 0 w 1000"/>
              <a:gd name="T7" fmla="*/ 18639076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50825" y="6381750"/>
            <a:ext cx="86423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381750"/>
            <a:ext cx="1981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1" sz="1600">
                <a:latin typeface="+mn-e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2006年9月26日</a:t>
            </a: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600">
                <a:latin typeface="+mn-e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FAN'06 移動知OS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381750"/>
            <a:ext cx="1981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600">
                <a:latin typeface="+mn-lt"/>
                <a:ea typeface="+mn-ea"/>
                <a:cs typeface="+mn-cs"/>
              </a:defRPr>
            </a:lvl1pPr>
          </a:lstStyle>
          <a:p>
            <a:fld id="{C4C20EAC-7709-417D-B372-2F17ABF3C12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651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メイリオ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" pitchFamily="34" charset="0"/>
          <a:ea typeface="ＤＦ華康ゴシック体 Std W5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" pitchFamily="34" charset="0"/>
          <a:ea typeface="ＤＦ華康ゴシック体 Std W5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" pitchFamily="34" charset="0"/>
          <a:ea typeface="ＤＦ華康ゴシック体 Std W5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Lucida Sans" pitchFamily="34" charset="0"/>
          <a:ea typeface="ＤＦ華康ゴシック体 Std W5" pitchFamily="34" charset="-128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400">
          <a:solidFill>
            <a:schemeClr val="tx1"/>
          </a:solidFill>
          <a:latin typeface="+mn-lt"/>
          <a:ea typeface="+mn-ea"/>
          <a:cs typeface="メイリオ" pitchFamily="50" charset="-128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メイリオ" pitchFamily="50" charset="-128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000">
          <a:solidFill>
            <a:schemeClr val="tx1"/>
          </a:solidFill>
          <a:latin typeface="+mn-lt"/>
          <a:ea typeface="+mn-ea"/>
          <a:cs typeface="メイリオ" pitchFamily="50" charset="-128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メイリオ" pitchFamily="50" charset="-128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メイリオ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D906D4AB-823A-40A6-8CF6-CEAE5DD7E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回課題 解答・解説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2F51961F-86F0-4218-B457-8C4956E1D7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/>
            <a:r>
              <a:rPr lang="ja-JP" altLang="en-US"/>
              <a:t>与える仕事：「与えられた</a:t>
            </a:r>
            <a:r>
              <a:rPr lang="en-US" altLang="ja-JP"/>
              <a:t>100</a:t>
            </a:r>
            <a:r>
              <a:rPr lang="ja-JP" altLang="en-US"/>
              <a:t>個の点の座標について，その中から</a:t>
            </a:r>
            <a:r>
              <a:rPr lang="en-US" altLang="ja-JP"/>
              <a:t>3</a:t>
            </a:r>
            <a:r>
              <a:rPr lang="ja-JP" altLang="en-US"/>
              <a:t>点を選んで作りうる三角形の面積のうち，面積が最大となるものに関して，それを構成する頂点の番号とその面積を表示せよ」</a:t>
            </a:r>
          </a:p>
          <a:p>
            <a:pPr hangingPunct="1"/>
            <a:r>
              <a:rPr lang="ja-JP" altLang="en-US"/>
              <a:t>前回述べたとおり，基本的には第</a:t>
            </a:r>
            <a:r>
              <a:rPr lang="en-US" altLang="ja-JP"/>
              <a:t>2</a:t>
            </a:r>
            <a:r>
              <a:rPr lang="ja-JP" altLang="en-US"/>
              <a:t>回の課題の類題であり，構造は同一である．</a:t>
            </a:r>
          </a:p>
          <a:p>
            <a:pPr hangingPunct="1"/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回課題では</a:t>
            </a:r>
            <a:r>
              <a:rPr lang="en-US" altLang="ja-JP"/>
              <a:t>100</a:t>
            </a:r>
            <a:r>
              <a:rPr lang="ja-JP" altLang="en-US"/>
              <a:t>点から</a:t>
            </a:r>
            <a:r>
              <a:rPr lang="en-US" altLang="ja-JP"/>
              <a:t>2</a:t>
            </a:r>
            <a:r>
              <a:rPr lang="ja-JP" altLang="en-US"/>
              <a:t>点を選択する組み合わせを網羅したが，今回は</a:t>
            </a:r>
            <a:r>
              <a:rPr lang="en-US" altLang="ja-JP"/>
              <a:t>3</a:t>
            </a:r>
            <a:r>
              <a:rPr lang="ja-JP" altLang="en-US"/>
              <a:t>点を選択する組み合わせを網羅する必要がある．</a:t>
            </a:r>
          </a:p>
        </p:txBody>
      </p:sp>
      <p:sp>
        <p:nvSpPr>
          <p:cNvPr id="3074" name="スライド番号プレースホルダ 5">
            <a:extLst>
              <a:ext uri="{FF2B5EF4-FFF2-40B4-BE49-F238E27FC236}">
                <a16:creationId xmlns:a16="http://schemas.microsoft.com/office/drawing/2014/main" id="{DA653731-54D8-44F9-8BF8-C93E2B8A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D40F639-C9FC-4E12-AB94-E25C73660A67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kumimoji="0" lang="en-US" altLang="ja-JP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34100C37-9CF3-445F-83BC-7E4EB175F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発展的内容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9365ADE-1DDB-43C3-B918-2A188D49A9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/>
            <a:r>
              <a:rPr lang="ja-JP" altLang="en-US" dirty="0"/>
              <a:t>本日夜にホームページ上に解説ページを置く．</a:t>
            </a:r>
          </a:p>
          <a:p>
            <a:pPr hangingPunct="1"/>
            <a:r>
              <a:rPr lang="ja-JP" altLang="en-US" dirty="0"/>
              <a:t>解説ページでは，課題そのものだけでなく，より発展的な内容をいくつか記すので，特にプログラミングに興味がある学生は，見てみてください．</a:t>
            </a:r>
            <a:r>
              <a:rPr lang="en-US" altLang="ja-JP" dirty="0"/>
              <a:t>(</a:t>
            </a:r>
            <a:r>
              <a:rPr lang="ja-JP" altLang="en-US" dirty="0"/>
              <a:t>例えば点の数を自由に変えるにはどうするか，とか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2290" name="スライド番号プレースホルダ 5">
            <a:extLst>
              <a:ext uri="{FF2B5EF4-FFF2-40B4-BE49-F238E27FC236}">
                <a16:creationId xmlns:a16="http://schemas.microsoft.com/office/drawing/2014/main" id="{C60B3F9F-CC26-4E58-811A-C673DF6B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C414843-C2AF-4D5B-AB9D-2814711ED52F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kumimoji="0" lang="en-US" altLang="ja-JP" sz="16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61F40BC8-8D32-46BB-BAE9-0A4B1C710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回課題について</a:t>
            </a:r>
          </a:p>
        </p:txBody>
      </p:sp>
      <p:sp>
        <p:nvSpPr>
          <p:cNvPr id="13314" name="スライド番号プレースホルダ 5">
            <a:extLst>
              <a:ext uri="{FF2B5EF4-FFF2-40B4-BE49-F238E27FC236}">
                <a16:creationId xmlns:a16="http://schemas.microsoft.com/office/drawing/2014/main" id="{2F21E5F8-6398-4233-9A83-8FFFDD38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18D3156-A8A9-419C-82E7-C68F111077EB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kumimoji="0" lang="en-US" altLang="ja-JP" sz="1600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8ABB6E83-0B9F-467F-8C9B-75817D14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7513637" cy="53863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double s;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800" b="1">
              <a:latin typeface="Courier New" panose="02070309020205020404" pitchFamily="49" charset="0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max = 0.0;  // max 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の初期化（最初は小さい数）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 b="1">
              <a:latin typeface="Courier New" panose="02070309020205020404" pitchFamily="49" charset="0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// 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メインの三重ループ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for (i = 0; i &lt; NUM - 2; i++)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for (j = i + 1; j &lt; NUM - 1; j++)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    for (k = j + 1; k &lt; NUM; k++)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        // s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に面積を代入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2000" b="1">
                <a:latin typeface="Courier New" panose="02070309020205020404" pitchFamily="49" charset="0"/>
                <a:ea typeface="メイリオ" panose="020B0604030504040204" pitchFamily="50" charset="-128"/>
              </a:rPr>
              <a:t>          </a:t>
            </a: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s = SquareMeasure(p[i],p[j],p[k]);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        // max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より更に大きい面積の三角形が見つかった場合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		</a:t>
            </a: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if (s &gt; max)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		    max = s;   	// max 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を更新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		    </a:t>
            </a: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points[0] = i; 	// 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点番号の保存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		    </a:t>
            </a: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points[1] = j;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		    points[2] = k;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		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    }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0C52EBCB-1EEF-48B8-BB23-86E482315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第</a:t>
            </a:r>
            <a:r>
              <a:rPr lang="en-US" altLang="ja-JP"/>
              <a:t>3</a:t>
            </a:r>
            <a:r>
              <a:rPr lang="ja-JP" altLang="en-US"/>
              <a:t>回課題について</a:t>
            </a:r>
          </a:p>
        </p:txBody>
      </p:sp>
      <p:sp>
        <p:nvSpPr>
          <p:cNvPr id="14338" name="スライド番号プレースホルダ 5">
            <a:extLst>
              <a:ext uri="{FF2B5EF4-FFF2-40B4-BE49-F238E27FC236}">
                <a16:creationId xmlns:a16="http://schemas.microsoft.com/office/drawing/2014/main" id="{B433266E-21E2-4524-ABFA-DFD33CDC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E498F94-6E58-49FF-97A0-47E5A77FAB74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kumimoji="0" lang="en-US" altLang="ja-JP" sz="16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3C6B4864-FAFC-4F96-A020-D6AD0D625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25563"/>
            <a:ext cx="8180387" cy="2032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// 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三頂点の座標から三角形の面積を求める関数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double SquareMeasure(double *p0, double *p1, double *p2)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// 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外積の </a:t>
            </a: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z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成分の絶対値の</a:t>
            </a: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0.5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倍を返す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</a:t>
            </a: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return(0.5 * </a:t>
            </a:r>
            <a:r>
              <a:rPr lang="en-US" altLang="ja-JP" sz="1800" b="1">
                <a:solidFill>
                  <a:schemeClr val="accent2"/>
                </a:solidFill>
                <a:latin typeface="Courier New" panose="02070309020205020404" pitchFamily="49" charset="0"/>
                <a:ea typeface="メイリオ" panose="020B0604030504040204" pitchFamily="50" charset="-128"/>
              </a:rPr>
              <a:t>fabs</a:t>
            </a: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((p1[0] - p0[0]) * (p2[1] - p0[1]) 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                  (p1[1] - p0[1]) * (p2[0] - p0[0])));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}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02336E64-2855-443C-9211-074C103ED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86150"/>
            <a:ext cx="7904162" cy="28622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// </a:t>
            </a:r>
            <a:r>
              <a:rPr lang="ja-JP" altLang="en-US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三頂点の座標から三角形の面積を求める関数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double SquareMeasure(double *p0, double *p1, double *p2)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double 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800" b="1">
              <a:latin typeface="Courier New" panose="02070309020205020404" pitchFamily="49" charset="0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t = (p1[0] - p0[0]) * (p2[1] - p0[1]) 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    (p1[1] - p0[1]) * (p2[0] - p0[0]);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if (t &lt; 0.0) t *= -1.0;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    return (0.5 * t);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b="1">
                <a:latin typeface="Courier New" panose="02070309020205020404" pitchFamily="49" charset="0"/>
                <a:ea typeface="メイリオ" panose="020B0604030504040204" pitchFamily="50" charset="-128"/>
              </a:rPr>
              <a:t>}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F14966A8-00B6-45DF-B83F-5B1A25A90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組み合わせの網羅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DC9A1766-01F6-4D71-A509-57566360E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/>
            <a:r>
              <a:rPr lang="en-US" altLang="ja-JP"/>
              <a:t>3</a:t>
            </a:r>
            <a:r>
              <a:rPr lang="ja-JP" altLang="en-US"/>
              <a:t>点を網羅するループをどのように回せばよいか？</a:t>
            </a:r>
          </a:p>
          <a:p>
            <a:pPr hangingPunct="1"/>
            <a:r>
              <a:rPr lang="ja-JP" altLang="en-US"/>
              <a:t>点の数が </a:t>
            </a:r>
            <a:r>
              <a:rPr lang="en-US" altLang="ja-JP"/>
              <a:t>5</a:t>
            </a:r>
            <a:r>
              <a:rPr lang="ja-JP" altLang="en-US"/>
              <a:t>個 </a:t>
            </a:r>
            <a:r>
              <a:rPr lang="en-US" altLang="ja-JP"/>
              <a:t>(0</a:t>
            </a:r>
            <a:r>
              <a:rPr lang="ja-JP" altLang="en-US"/>
              <a:t>～</a:t>
            </a:r>
            <a:r>
              <a:rPr lang="en-US" altLang="ja-JP"/>
              <a:t>4</a:t>
            </a:r>
            <a:r>
              <a:rPr lang="ja-JP" altLang="en-US"/>
              <a:t>番</a:t>
            </a:r>
            <a:r>
              <a:rPr lang="en-US" altLang="ja-JP"/>
              <a:t>) </a:t>
            </a:r>
            <a:r>
              <a:rPr lang="ja-JP" altLang="en-US"/>
              <a:t>の場合の例で考えてみよう．</a:t>
            </a:r>
          </a:p>
          <a:p>
            <a:pPr hangingPunct="1"/>
            <a:r>
              <a:rPr lang="ja-JP" altLang="en-US"/>
              <a:t>例えば 点</a:t>
            </a:r>
            <a:r>
              <a:rPr lang="en-US" altLang="ja-JP"/>
              <a:t>3-4-1 </a:t>
            </a:r>
            <a:r>
              <a:rPr lang="ja-JP" altLang="en-US"/>
              <a:t>を結んだ三角形がある．</a:t>
            </a:r>
          </a:p>
          <a:p>
            <a:pPr hangingPunct="1"/>
            <a:r>
              <a:rPr lang="ja-JP" altLang="en-US"/>
              <a:t>この三角形の面積と，三角形</a:t>
            </a:r>
            <a:r>
              <a:rPr lang="en-US" altLang="ja-JP"/>
              <a:t>4-3-1 </a:t>
            </a:r>
            <a:r>
              <a:rPr lang="ja-JP" altLang="en-US"/>
              <a:t>の面積は同一．同じ三角形だから．</a:t>
            </a:r>
          </a:p>
        </p:txBody>
      </p:sp>
      <p:sp>
        <p:nvSpPr>
          <p:cNvPr id="4098" name="スライド番号プレースホルダ 5">
            <a:extLst>
              <a:ext uri="{FF2B5EF4-FFF2-40B4-BE49-F238E27FC236}">
                <a16:creationId xmlns:a16="http://schemas.microsoft.com/office/drawing/2014/main" id="{D55FA4DC-475D-42BD-ACF8-BF8C49EA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56C1E54-D24B-4520-ADCF-EDFC614547D8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kumimoji="0" lang="en-US" altLang="ja-JP" sz="16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9186EC9-E8C9-47BF-8F3E-22585F7D45F6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3357563"/>
            <a:ext cx="2960687" cy="2568575"/>
            <a:chOff x="3379" y="2115"/>
            <a:chExt cx="1865" cy="1618"/>
          </a:xfrm>
        </p:grpSpPr>
        <p:sp>
          <p:nvSpPr>
            <p:cNvPr id="4111" name="Oval 5">
              <a:extLst>
                <a:ext uri="{FF2B5EF4-FFF2-40B4-BE49-F238E27FC236}">
                  <a16:creationId xmlns:a16="http://schemas.microsoft.com/office/drawing/2014/main" id="{78161980-ADBE-4758-8876-1125F095C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3203"/>
              <a:ext cx="90" cy="9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sp>
          <p:nvSpPr>
            <p:cNvPr id="4112" name="Oval 6">
              <a:extLst>
                <a:ext uri="{FF2B5EF4-FFF2-40B4-BE49-F238E27FC236}">
                  <a16:creationId xmlns:a16="http://schemas.microsoft.com/office/drawing/2014/main" id="{2A17A43F-2F63-4B3F-BF17-F520E209B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112"/>
              <a:ext cx="90" cy="9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sp>
          <p:nvSpPr>
            <p:cNvPr id="4113" name="Oval 7">
              <a:extLst>
                <a:ext uri="{FF2B5EF4-FFF2-40B4-BE49-F238E27FC236}">
                  <a16:creationId xmlns:a16="http://schemas.microsoft.com/office/drawing/2014/main" id="{9893D684-CF9E-4BA6-BF80-595FD53A0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2568"/>
              <a:ext cx="90" cy="9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sp>
          <p:nvSpPr>
            <p:cNvPr id="4114" name="Oval 8">
              <a:extLst>
                <a:ext uri="{FF2B5EF4-FFF2-40B4-BE49-F238E27FC236}">
                  <a16:creationId xmlns:a16="http://schemas.microsoft.com/office/drawing/2014/main" id="{2FE454D3-08D7-479C-92F2-E31CA0517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3521"/>
              <a:ext cx="90" cy="9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sp>
          <p:nvSpPr>
            <p:cNvPr id="4115" name="Oval 9">
              <a:extLst>
                <a:ext uri="{FF2B5EF4-FFF2-40B4-BE49-F238E27FC236}">
                  <a16:creationId xmlns:a16="http://schemas.microsoft.com/office/drawing/2014/main" id="{C510D038-EC3F-4F34-98AD-04C765D6C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296"/>
              <a:ext cx="90" cy="9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sp>
          <p:nvSpPr>
            <p:cNvPr id="4116" name="Text Box 10">
              <a:extLst>
                <a:ext uri="{FF2B5EF4-FFF2-40B4-BE49-F238E27FC236}">
                  <a16:creationId xmlns:a16="http://schemas.microsoft.com/office/drawing/2014/main" id="{3B88310F-3844-4E6C-B9BD-5EE9D115D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02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1600" b="1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117" name="Text Box 11">
              <a:extLst>
                <a:ext uri="{FF2B5EF4-FFF2-40B4-BE49-F238E27FC236}">
                  <a16:creationId xmlns:a16="http://schemas.microsoft.com/office/drawing/2014/main" id="{8D559135-4C23-4549-AA2B-78B046A80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7" y="2387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16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118" name="Text Box 12">
              <a:extLst>
                <a:ext uri="{FF2B5EF4-FFF2-40B4-BE49-F238E27FC236}">
                  <a16:creationId xmlns:a16="http://schemas.microsoft.com/office/drawing/2014/main" id="{670CCB30-E995-4CF5-B865-56E42298B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11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16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119" name="Text Box 13">
              <a:extLst>
                <a:ext uri="{FF2B5EF4-FFF2-40B4-BE49-F238E27FC236}">
                  <a16:creationId xmlns:a16="http://schemas.microsoft.com/office/drawing/2014/main" id="{43AD5FA5-1E17-4748-A8CC-10326B6F9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352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16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120" name="Text Box 14">
              <a:extLst>
                <a:ext uri="{FF2B5EF4-FFF2-40B4-BE49-F238E27FC236}">
                  <a16:creationId xmlns:a16="http://schemas.microsoft.com/office/drawing/2014/main" id="{AE742359-0EC4-420A-86E1-0BE44D356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302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ja-JP" sz="1600" b="1"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31439" name="Line 15">
            <a:extLst>
              <a:ext uri="{FF2B5EF4-FFF2-40B4-BE49-F238E27FC236}">
                <a16:creationId xmlns:a16="http://schemas.microsoft.com/office/drawing/2014/main" id="{F84DCF8C-2A41-4DE4-9934-E4FFD22878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4149725"/>
            <a:ext cx="2303463" cy="1008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1440" name="Line 16">
            <a:extLst>
              <a:ext uri="{FF2B5EF4-FFF2-40B4-BE49-F238E27FC236}">
                <a16:creationId xmlns:a16="http://schemas.microsoft.com/office/drawing/2014/main" id="{DF94EAF9-AF59-43C1-8B81-59052E26E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5157788"/>
            <a:ext cx="1871663" cy="503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1441" name="Line 17">
            <a:extLst>
              <a:ext uri="{FF2B5EF4-FFF2-40B4-BE49-F238E27FC236}">
                <a16:creationId xmlns:a16="http://schemas.microsoft.com/office/drawing/2014/main" id="{D9065A12-1766-4F52-B05D-364CC87AC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188" y="4149725"/>
            <a:ext cx="431800" cy="1511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1442" name="Line 18">
            <a:extLst>
              <a:ext uri="{FF2B5EF4-FFF2-40B4-BE49-F238E27FC236}">
                <a16:creationId xmlns:a16="http://schemas.microsoft.com/office/drawing/2014/main" id="{15631857-735C-4161-8617-73C74F5181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4149725"/>
            <a:ext cx="2303463" cy="1008063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1443" name="Line 19">
            <a:extLst>
              <a:ext uri="{FF2B5EF4-FFF2-40B4-BE49-F238E27FC236}">
                <a16:creationId xmlns:a16="http://schemas.microsoft.com/office/drawing/2014/main" id="{AFDE0061-20EC-4FCC-BF8C-8009785D7B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188" y="4149725"/>
            <a:ext cx="431800" cy="15113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1444" name="Line 20">
            <a:extLst>
              <a:ext uri="{FF2B5EF4-FFF2-40B4-BE49-F238E27FC236}">
                <a16:creationId xmlns:a16="http://schemas.microsoft.com/office/drawing/2014/main" id="{0F621B80-2404-4008-9AAF-E089055062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24525" y="5157788"/>
            <a:ext cx="1871663" cy="503237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1445" name="Text Box 21">
            <a:extLst>
              <a:ext uri="{FF2B5EF4-FFF2-40B4-BE49-F238E27FC236}">
                <a16:creationId xmlns:a16="http://schemas.microsoft.com/office/drawing/2014/main" id="{89C94C37-1457-4079-A6AF-17C4F960B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32188"/>
            <a:ext cx="41767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つまり，点の「順番」は無関係なので，同じ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点を違う順番とした三角形全ての面積を求めるのは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無駄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である．</a:t>
            </a:r>
          </a:p>
        </p:txBody>
      </p:sp>
      <p:sp>
        <p:nvSpPr>
          <p:cNvPr id="231446" name="AutoShape 22">
            <a:extLst>
              <a:ext uri="{FF2B5EF4-FFF2-40B4-BE49-F238E27FC236}">
                <a16:creationId xmlns:a16="http://schemas.microsoft.com/office/drawing/2014/main" id="{F576C102-9FE8-4140-9499-C07F071BF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084763"/>
            <a:ext cx="647700" cy="431800"/>
          </a:xfrm>
          <a:prstGeom prst="downArrow">
            <a:avLst>
              <a:gd name="adj1" fmla="val 50000"/>
              <a:gd name="adj2" fmla="val 4128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/>
          </a:p>
        </p:txBody>
      </p:sp>
      <p:sp>
        <p:nvSpPr>
          <p:cNvPr id="231447" name="Text Box 23">
            <a:extLst>
              <a:ext uri="{FF2B5EF4-FFF2-40B4-BE49-F238E27FC236}">
                <a16:creationId xmlns:a16="http://schemas.microsoft.com/office/drawing/2014/main" id="{245B18AD-61A6-4B72-98A2-9F474A479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635625"/>
            <a:ext cx="558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例えば「小さい順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昇順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だけ」とする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  <p:bldP spid="231445" grpId="0"/>
      <p:bldP spid="231446" grpId="0" animBg="1"/>
      <p:bldP spid="2314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EBEA967A-434E-4405-A399-B51C1A9FD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組み合わせの網羅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DA82D707-504D-46B1-B305-F067981490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/>
            <a:r>
              <a:rPr lang="en-US" altLang="ja-JP"/>
              <a:t>0</a:t>
            </a:r>
            <a:r>
              <a:rPr lang="ja-JP" altLang="en-US"/>
              <a:t>～</a:t>
            </a:r>
            <a:r>
              <a:rPr lang="en-US" altLang="ja-JP"/>
              <a:t>4</a:t>
            </a:r>
            <a:r>
              <a:rPr lang="ja-JP" altLang="en-US"/>
              <a:t>の数を小さい順で</a:t>
            </a:r>
            <a:r>
              <a:rPr lang="en-US" altLang="ja-JP"/>
              <a:t>3</a:t>
            </a:r>
            <a:r>
              <a:rPr lang="ja-JP" altLang="en-US"/>
              <a:t>つとる組み合わせを全て数え上げるときどうするか？</a:t>
            </a:r>
          </a:p>
        </p:txBody>
      </p:sp>
      <p:sp>
        <p:nvSpPr>
          <p:cNvPr id="5122" name="スライド番号プレースホルダ 5">
            <a:extLst>
              <a:ext uri="{FF2B5EF4-FFF2-40B4-BE49-F238E27FC236}">
                <a16:creationId xmlns:a16="http://schemas.microsoft.com/office/drawing/2014/main" id="{3A3365FE-9C39-47D3-A32A-4AEDB1E5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2CF99E1-0856-4158-AB1F-83BCC0983E24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kumimoji="0" lang="en-US" altLang="ja-JP" sz="1600"/>
          </a:p>
        </p:txBody>
      </p:sp>
      <p:sp>
        <p:nvSpPr>
          <p:cNvPr id="232452" name="Text Box 4">
            <a:extLst>
              <a:ext uri="{FF2B5EF4-FFF2-40B4-BE49-F238E27FC236}">
                <a16:creationId xmlns:a16="http://schemas.microsoft.com/office/drawing/2014/main" id="{F8390301-4BA7-4012-89CB-E6035CF9F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133600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0-1-2</a:t>
            </a:r>
          </a:p>
        </p:txBody>
      </p:sp>
      <p:sp>
        <p:nvSpPr>
          <p:cNvPr id="232453" name="Text Box 5">
            <a:extLst>
              <a:ext uri="{FF2B5EF4-FFF2-40B4-BE49-F238E27FC236}">
                <a16:creationId xmlns:a16="http://schemas.microsoft.com/office/drawing/2014/main" id="{F19D9D41-7E8B-4586-B860-A817C37C7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533650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0-1-3</a:t>
            </a:r>
          </a:p>
        </p:txBody>
      </p:sp>
      <p:sp>
        <p:nvSpPr>
          <p:cNvPr id="232454" name="Text Box 6">
            <a:extLst>
              <a:ext uri="{FF2B5EF4-FFF2-40B4-BE49-F238E27FC236}">
                <a16:creationId xmlns:a16="http://schemas.microsoft.com/office/drawing/2014/main" id="{604A60AC-E8CB-4358-929F-A6ED28DDE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33700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0-1-4</a:t>
            </a:r>
          </a:p>
        </p:txBody>
      </p:sp>
      <p:sp>
        <p:nvSpPr>
          <p:cNvPr id="232455" name="Text Box 7">
            <a:extLst>
              <a:ext uri="{FF2B5EF4-FFF2-40B4-BE49-F238E27FC236}">
                <a16:creationId xmlns:a16="http://schemas.microsoft.com/office/drawing/2014/main" id="{AE81B57B-41DD-470D-B997-28F46235F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333750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0-2-3</a:t>
            </a:r>
          </a:p>
        </p:txBody>
      </p:sp>
      <p:sp>
        <p:nvSpPr>
          <p:cNvPr id="232456" name="Text Box 8">
            <a:extLst>
              <a:ext uri="{FF2B5EF4-FFF2-40B4-BE49-F238E27FC236}">
                <a16:creationId xmlns:a16="http://schemas.microsoft.com/office/drawing/2014/main" id="{DC7D4AEA-8816-4B20-9E93-64F327CE9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733800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0-2-4</a:t>
            </a:r>
          </a:p>
        </p:txBody>
      </p:sp>
      <p:sp>
        <p:nvSpPr>
          <p:cNvPr id="232457" name="Text Box 9">
            <a:extLst>
              <a:ext uri="{FF2B5EF4-FFF2-40B4-BE49-F238E27FC236}">
                <a16:creationId xmlns:a16="http://schemas.microsoft.com/office/drawing/2014/main" id="{840347EB-31C5-4AD6-9B3A-B4DDAEFF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133850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0-3-4</a:t>
            </a:r>
          </a:p>
        </p:txBody>
      </p:sp>
      <p:sp>
        <p:nvSpPr>
          <p:cNvPr id="232458" name="Text Box 10">
            <a:extLst>
              <a:ext uri="{FF2B5EF4-FFF2-40B4-BE49-F238E27FC236}">
                <a16:creationId xmlns:a16="http://schemas.microsoft.com/office/drawing/2014/main" id="{CE591102-D976-4329-BFF4-FEA7C04C5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533900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1-2-3</a:t>
            </a:r>
          </a:p>
        </p:txBody>
      </p:sp>
      <p:sp>
        <p:nvSpPr>
          <p:cNvPr id="232459" name="Text Box 11">
            <a:extLst>
              <a:ext uri="{FF2B5EF4-FFF2-40B4-BE49-F238E27FC236}">
                <a16:creationId xmlns:a16="http://schemas.microsoft.com/office/drawing/2014/main" id="{6750AD3D-57DE-4C65-9BEF-E5485EC1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933950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1-2-4</a:t>
            </a:r>
          </a:p>
        </p:txBody>
      </p:sp>
      <p:sp>
        <p:nvSpPr>
          <p:cNvPr id="232460" name="Text Box 12">
            <a:extLst>
              <a:ext uri="{FF2B5EF4-FFF2-40B4-BE49-F238E27FC236}">
                <a16:creationId xmlns:a16="http://schemas.microsoft.com/office/drawing/2014/main" id="{F3E45E8E-7808-409C-AEBC-5E89350F2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34000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1-3-4</a:t>
            </a:r>
          </a:p>
        </p:txBody>
      </p:sp>
      <p:sp>
        <p:nvSpPr>
          <p:cNvPr id="232461" name="Text Box 13">
            <a:extLst>
              <a:ext uri="{FF2B5EF4-FFF2-40B4-BE49-F238E27FC236}">
                <a16:creationId xmlns:a16="http://schemas.microsoft.com/office/drawing/2014/main" id="{6E3DEFDD-4A30-4F50-AB97-4ED69959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734050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2-3-4</a:t>
            </a:r>
          </a:p>
        </p:txBody>
      </p:sp>
      <p:sp>
        <p:nvSpPr>
          <p:cNvPr id="232462" name="Text Box 14">
            <a:extLst>
              <a:ext uri="{FF2B5EF4-FFF2-40B4-BE49-F238E27FC236}">
                <a16:creationId xmlns:a16="http://schemas.microsoft.com/office/drawing/2014/main" id="{40135F7C-F7CB-4B75-908B-1FFE558E1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084388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chemeClr val="folHlin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>
                <a:solidFill>
                  <a:schemeClr val="folHlin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点目：</a:t>
            </a:r>
          </a:p>
        </p:txBody>
      </p:sp>
      <p:sp>
        <p:nvSpPr>
          <p:cNvPr id="232463" name="Text Box 15">
            <a:extLst>
              <a:ext uri="{FF2B5EF4-FFF2-40B4-BE49-F238E27FC236}">
                <a16:creationId xmlns:a16="http://schemas.microsoft.com/office/drawing/2014/main" id="{57D43252-E4A6-4A85-9851-1A50C568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493963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chemeClr val="folHlin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>
                <a:solidFill>
                  <a:schemeClr val="folHlin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点目：</a:t>
            </a:r>
          </a:p>
        </p:txBody>
      </p:sp>
      <p:sp>
        <p:nvSpPr>
          <p:cNvPr id="232464" name="Text Box 16">
            <a:extLst>
              <a:ext uri="{FF2B5EF4-FFF2-40B4-BE49-F238E27FC236}">
                <a16:creationId xmlns:a16="http://schemas.microsoft.com/office/drawing/2014/main" id="{50CC4265-630E-4649-89F8-81AD185D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901950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chemeClr val="folHlin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>
                <a:solidFill>
                  <a:schemeClr val="folHlin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点目：</a:t>
            </a:r>
          </a:p>
        </p:txBody>
      </p:sp>
      <p:sp>
        <p:nvSpPr>
          <p:cNvPr id="232465" name="Text Box 17">
            <a:extLst>
              <a:ext uri="{FF2B5EF4-FFF2-40B4-BE49-F238E27FC236}">
                <a16:creationId xmlns:a16="http://schemas.microsoft.com/office/drawing/2014/main" id="{583C2EAF-A75B-44ED-9360-1B737A53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084388"/>
            <a:ext cx="4411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番から始めて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en-US" altLang="ja-JP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-3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 = 2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番まで</a:t>
            </a:r>
          </a:p>
        </p:txBody>
      </p:sp>
      <p:sp>
        <p:nvSpPr>
          <p:cNvPr id="232466" name="Text Box 18">
            <a:extLst>
              <a:ext uri="{FF2B5EF4-FFF2-40B4-BE49-F238E27FC236}">
                <a16:creationId xmlns:a16="http://schemas.microsoft.com/office/drawing/2014/main" id="{191D6330-0DDF-49E0-B3D2-01F269D5D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493963"/>
            <a:ext cx="4411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点目の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en-US" altLang="ja-JP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 = 3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番まで</a:t>
            </a:r>
          </a:p>
        </p:txBody>
      </p:sp>
      <p:sp>
        <p:nvSpPr>
          <p:cNvPr id="232467" name="Text Box 19">
            <a:extLst>
              <a:ext uri="{FF2B5EF4-FFF2-40B4-BE49-F238E27FC236}">
                <a16:creationId xmlns:a16="http://schemas.microsoft.com/office/drawing/2014/main" id="{DCAA3A9D-06CA-4880-A339-7589989A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901950"/>
            <a:ext cx="475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点目の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から最後 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(5</a:t>
            </a:r>
            <a:r>
              <a:rPr lang="en-US" altLang="ja-JP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番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</a:p>
        </p:txBody>
      </p:sp>
      <p:sp>
        <p:nvSpPr>
          <p:cNvPr id="232468" name="Text Box 20">
            <a:extLst>
              <a:ext uri="{FF2B5EF4-FFF2-40B4-BE49-F238E27FC236}">
                <a16:creationId xmlns:a16="http://schemas.microsoft.com/office/drawing/2014/main" id="{36F283CF-B381-4274-83B6-93A59F7F6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743325"/>
            <a:ext cx="6208712" cy="1917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b="1">
                <a:latin typeface="Courier New" panose="02070309020205020404" pitchFamily="49" charset="0"/>
              </a:rPr>
              <a:t>for (i = 0; i &lt; NUM</a:t>
            </a:r>
            <a:r>
              <a:rPr lang="en-US" altLang="ja-JP" b="1">
                <a:solidFill>
                  <a:schemeClr val="accent2"/>
                </a:solidFill>
                <a:latin typeface="Courier New" panose="02070309020205020404" pitchFamily="49" charset="0"/>
              </a:rPr>
              <a:t>-2</a:t>
            </a:r>
            <a:r>
              <a:rPr lang="en-US" altLang="ja-JP" b="1">
                <a:latin typeface="Courier New" panose="02070309020205020404" pitchFamily="49" charset="0"/>
              </a:rPr>
              <a:t>; i++)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b="1">
                <a:latin typeface="Courier New" panose="02070309020205020404" pitchFamily="49" charset="0"/>
              </a:rPr>
              <a:t>  for (j = </a:t>
            </a:r>
            <a:r>
              <a:rPr lang="en-US" altLang="ja-JP" b="1">
                <a:solidFill>
                  <a:schemeClr val="accent2"/>
                </a:solidFill>
                <a:latin typeface="Courier New" panose="02070309020205020404" pitchFamily="49" charset="0"/>
              </a:rPr>
              <a:t>i+1</a:t>
            </a:r>
            <a:r>
              <a:rPr lang="en-US" altLang="ja-JP" b="1">
                <a:latin typeface="Courier New" panose="02070309020205020404" pitchFamily="49" charset="0"/>
              </a:rPr>
              <a:t>; j &lt; NUM</a:t>
            </a:r>
            <a:r>
              <a:rPr lang="en-US" altLang="ja-JP" b="1">
                <a:solidFill>
                  <a:schemeClr val="accent2"/>
                </a:solidFill>
                <a:latin typeface="Courier New" panose="02070309020205020404" pitchFamily="49" charset="0"/>
              </a:rPr>
              <a:t>-1</a:t>
            </a:r>
            <a:r>
              <a:rPr lang="en-US" altLang="ja-JP" b="1">
                <a:latin typeface="Courier New" panose="02070309020205020404" pitchFamily="49" charset="0"/>
              </a:rPr>
              <a:t>; j++)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b="1">
                <a:latin typeface="Courier New" panose="02070309020205020404" pitchFamily="49" charset="0"/>
              </a:rPr>
              <a:t>    for (k = </a:t>
            </a:r>
            <a:r>
              <a:rPr lang="en-US" altLang="ja-JP" b="1">
                <a:solidFill>
                  <a:schemeClr val="accent2"/>
                </a:solidFill>
                <a:latin typeface="Courier New" panose="02070309020205020404" pitchFamily="49" charset="0"/>
              </a:rPr>
              <a:t>j+1</a:t>
            </a:r>
            <a:r>
              <a:rPr lang="en-US" altLang="ja-JP" b="1">
                <a:latin typeface="Courier New" panose="02070309020205020404" pitchFamily="49" charset="0"/>
              </a:rPr>
              <a:t>; k &lt; NUM; k++)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b="1">
                <a:latin typeface="Courier New" panose="02070309020205020404" pitchFamily="49" charset="0"/>
              </a:rPr>
              <a:t>      (</a:t>
            </a:r>
            <a:r>
              <a:rPr lang="ja-JP" altLang="en-US">
                <a:latin typeface="Courier New" panose="02070309020205020404" pitchFamily="49" charset="0"/>
              </a:rPr>
              <a:t>面積を求める</a:t>
            </a:r>
            <a:r>
              <a:rPr lang="en-US" altLang="ja-JP" b="1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b="1">
                <a:latin typeface="Courier New" panose="02070309020205020404" pitchFamily="49" charset="0"/>
              </a:rPr>
              <a:t>    }</a:t>
            </a:r>
          </a:p>
        </p:txBody>
      </p:sp>
      <p:sp>
        <p:nvSpPr>
          <p:cNvPr id="232469" name="AutoShape 21">
            <a:extLst>
              <a:ext uri="{FF2B5EF4-FFF2-40B4-BE49-F238E27FC236}">
                <a16:creationId xmlns:a16="http://schemas.microsoft.com/office/drawing/2014/main" id="{E7C8CD78-1F7F-4AC1-AA54-5C7A96FB6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387725"/>
            <a:ext cx="647700" cy="3143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  <p:bldP spid="232452" grpId="0"/>
      <p:bldP spid="232453" grpId="0"/>
      <p:bldP spid="232454" grpId="0"/>
      <p:bldP spid="232455" grpId="0"/>
      <p:bldP spid="232456" grpId="0"/>
      <p:bldP spid="232457" grpId="0"/>
      <p:bldP spid="232458" grpId="0"/>
      <p:bldP spid="232459" grpId="0"/>
      <p:bldP spid="232460" grpId="0"/>
      <p:bldP spid="232461" grpId="0"/>
      <p:bldP spid="232462" grpId="0"/>
      <p:bldP spid="232463" grpId="0"/>
      <p:bldP spid="232464" grpId="0"/>
      <p:bldP spid="232465" grpId="0"/>
      <p:bldP spid="232466" grpId="0"/>
      <p:bldP spid="232467" grpId="0"/>
      <p:bldP spid="232468" grpId="0" animBg="1"/>
      <p:bldP spid="2324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E50CCF4B-F4FB-4851-825E-5C98F1A92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最大値を求める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020701CC-2209-4A76-99C4-459804A8E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/>
            <a:r>
              <a:rPr lang="ja-JP" altLang="en-US"/>
              <a:t>次に，「最大値を求める」という作業．</a:t>
            </a:r>
          </a:p>
          <a:p>
            <a:pPr hangingPunct="1"/>
            <a:r>
              <a:rPr lang="ja-JP" altLang="en-US"/>
              <a:t>第</a:t>
            </a:r>
            <a:r>
              <a:rPr lang="en-US" altLang="ja-JP"/>
              <a:t>2</a:t>
            </a:r>
            <a:r>
              <a:rPr lang="ja-JP" altLang="en-US"/>
              <a:t>回課題と同様，「各時点までで最大だった値」を変数 </a:t>
            </a:r>
            <a:r>
              <a:rPr lang="en-US" altLang="ja-JP">
                <a:latin typeface="Courier New" panose="02070309020205020404" pitchFamily="49" charset="0"/>
              </a:rPr>
              <a:t>max</a:t>
            </a:r>
            <a:r>
              <a:rPr lang="en-US" altLang="ja-JP"/>
              <a:t> </a:t>
            </a:r>
            <a:r>
              <a:rPr lang="ja-JP" altLang="en-US"/>
              <a:t>に保存しておく．</a:t>
            </a:r>
          </a:p>
          <a:p>
            <a:pPr hangingPunct="1"/>
            <a:r>
              <a:rPr lang="ja-JP" altLang="en-US"/>
              <a:t>初期化：今回は「最大値」を求めるので，初期値は「あり得る最小の値以下の値」</a:t>
            </a:r>
            <a:r>
              <a:rPr lang="en-US" altLang="ja-JP"/>
              <a:t>(</a:t>
            </a:r>
            <a:r>
              <a:rPr lang="ja-JP" altLang="en-US"/>
              <a:t>つまり「面積」については </a:t>
            </a:r>
            <a:r>
              <a:rPr lang="en-US" altLang="ja-JP">
                <a:latin typeface="Courier New" panose="02070309020205020404" pitchFamily="49" charset="0"/>
              </a:rPr>
              <a:t>0.0</a:t>
            </a:r>
            <a:r>
              <a:rPr lang="en-US" altLang="ja-JP"/>
              <a:t>) </a:t>
            </a:r>
            <a:r>
              <a:rPr lang="ja-JP" altLang="en-US"/>
              <a:t>を与えておけばよい．</a:t>
            </a:r>
          </a:p>
          <a:p>
            <a:pPr hangingPunct="1"/>
            <a:r>
              <a:rPr lang="ja-JP" altLang="en-US"/>
              <a:t>今回は最大面積を与える三角形の頂点番号</a:t>
            </a:r>
            <a:r>
              <a:rPr lang="en-US" altLang="ja-JP"/>
              <a:t>3</a:t>
            </a:r>
            <a:r>
              <a:rPr lang="ja-JP" altLang="en-US"/>
              <a:t>つを表示しなくてはならないので，</a:t>
            </a:r>
            <a:r>
              <a:rPr lang="en-US" altLang="ja-JP">
                <a:latin typeface="Courier New" panose="02070309020205020404" pitchFamily="49" charset="0"/>
              </a:rPr>
              <a:t>max</a:t>
            </a:r>
            <a:r>
              <a:rPr lang="en-US" altLang="ja-JP"/>
              <a:t> </a:t>
            </a:r>
            <a:r>
              <a:rPr lang="ja-JP" altLang="en-US"/>
              <a:t>を更新するつど頂点番号</a:t>
            </a:r>
            <a:r>
              <a:rPr lang="en-US" altLang="ja-JP"/>
              <a:t>3</a:t>
            </a:r>
            <a:r>
              <a:rPr lang="ja-JP" altLang="en-US"/>
              <a:t>つを </a:t>
            </a:r>
            <a:r>
              <a:rPr lang="en-US" altLang="ja-JP">
                <a:latin typeface="Courier New" panose="02070309020205020404" pitchFamily="49" charset="0"/>
              </a:rPr>
              <a:t>points[3]</a:t>
            </a:r>
            <a:r>
              <a:rPr lang="en-US" altLang="ja-JP"/>
              <a:t> </a:t>
            </a:r>
            <a:r>
              <a:rPr lang="ja-JP" altLang="en-US"/>
              <a:t>に保存しておく．</a:t>
            </a:r>
          </a:p>
        </p:txBody>
      </p:sp>
      <p:sp>
        <p:nvSpPr>
          <p:cNvPr id="6146" name="スライド番号プレースホルダ 5">
            <a:extLst>
              <a:ext uri="{FF2B5EF4-FFF2-40B4-BE49-F238E27FC236}">
                <a16:creationId xmlns:a16="http://schemas.microsoft.com/office/drawing/2014/main" id="{D7B4FECF-7B12-4F67-A0BB-5507F4BB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D7BE121-83EC-422E-9301-CF33BEC3DD0B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0" lang="en-US" altLang="ja-JP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B4183887-2056-433C-8645-CD1B1B7A5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三角形の面積を求める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ECF840A4-E39C-4D41-AC2E-52F8372B27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/>
            <a:r>
              <a:rPr lang="ja-JP" altLang="en-US"/>
              <a:t>三角形の面積を求める関数 </a:t>
            </a:r>
            <a:r>
              <a:rPr lang="en-US" altLang="ja-JP">
                <a:latin typeface="Courier New" panose="02070309020205020404" pitchFamily="49" charset="0"/>
              </a:rPr>
              <a:t>SquareMeasure()</a:t>
            </a:r>
            <a:r>
              <a:rPr lang="ja-JP" altLang="en-US"/>
              <a:t>．</a:t>
            </a:r>
          </a:p>
          <a:p>
            <a:pPr hangingPunct="1"/>
            <a:r>
              <a:rPr lang="ja-JP" altLang="en-US"/>
              <a:t>授業中も解説したとおり，面積は「三角形を構成する</a:t>
            </a:r>
            <a:r>
              <a:rPr lang="en-US" altLang="ja-JP"/>
              <a:t>2</a:t>
            </a:r>
            <a:r>
              <a:rPr lang="ja-JP" altLang="en-US"/>
              <a:t>つのベクトルの外積の絶対値の</a:t>
            </a:r>
            <a:r>
              <a:rPr lang="en-US" altLang="ja-JP"/>
              <a:t>0.5</a:t>
            </a:r>
            <a:r>
              <a:rPr lang="ja-JP" altLang="en-US"/>
              <a:t>倍」として求まる．</a:t>
            </a:r>
          </a:p>
        </p:txBody>
      </p:sp>
      <p:sp>
        <p:nvSpPr>
          <p:cNvPr id="7170" name="スライド番号プレースホルダ 5">
            <a:extLst>
              <a:ext uri="{FF2B5EF4-FFF2-40B4-BE49-F238E27FC236}">
                <a16:creationId xmlns:a16="http://schemas.microsoft.com/office/drawing/2014/main" id="{D1285E45-FCF8-45F1-8DE7-86BFEFD8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458C442-E862-4431-84D5-E9369119D323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kumimoji="0" lang="en-US" altLang="ja-JP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6B7137A8-B8E4-4C2E-A18A-0A810417F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三角形の面積を求める</a:t>
            </a: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17D75609-DE3F-491C-BE50-5BB77277AA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268413"/>
            <a:ext cx="3860800" cy="4968875"/>
          </a:xfrm>
          <a:noFill/>
        </p:spPr>
        <p:txBody>
          <a:bodyPr/>
          <a:lstStyle/>
          <a:p>
            <a:pPr hangingPunct="1"/>
            <a:r>
              <a:rPr lang="en-US" altLang="ja-JP" i="1">
                <a:latin typeface="Euclid" panose="02020503060505020303" pitchFamily="18" charset="0"/>
              </a:rPr>
              <a:t>xy</a:t>
            </a:r>
            <a:r>
              <a:rPr lang="en-US" altLang="ja-JP" i="1"/>
              <a:t>-</a:t>
            </a:r>
            <a:r>
              <a:rPr lang="ja-JP" altLang="en-US"/>
              <a:t>平面上の座標を </a:t>
            </a:r>
            <a:r>
              <a:rPr lang="en-US" altLang="ja-JP" i="1">
                <a:latin typeface="Euclid" panose="02020503060505020303" pitchFamily="18" charset="0"/>
              </a:rPr>
              <a:t>xyz</a:t>
            </a:r>
            <a:r>
              <a:rPr lang="en-US" altLang="ja-JP" i="1"/>
              <a:t>-</a:t>
            </a:r>
            <a:r>
              <a:rPr lang="ja-JP" altLang="en-US"/>
              <a:t>空間上のベクトル </a:t>
            </a:r>
            <a:r>
              <a:rPr lang="en-US" altLang="ja-JP"/>
              <a:t>(</a:t>
            </a:r>
            <a:r>
              <a:rPr lang="en-US" altLang="ja-JP" i="1">
                <a:latin typeface="Euclid" panose="02020503060505020303" pitchFamily="18" charset="0"/>
              </a:rPr>
              <a:t>z</a:t>
            </a:r>
            <a:r>
              <a:rPr lang="en-US" altLang="ja-JP" i="1"/>
              <a:t>-</a:t>
            </a:r>
            <a:r>
              <a:rPr lang="ja-JP" altLang="en-US"/>
              <a:t>成分が </a:t>
            </a:r>
            <a:r>
              <a:rPr lang="en-US" altLang="ja-JP">
                <a:latin typeface="Euclid" panose="02020503060505020303" pitchFamily="18" charset="0"/>
              </a:rPr>
              <a:t>0</a:t>
            </a:r>
            <a:r>
              <a:rPr lang="en-US" altLang="ja-JP"/>
              <a:t>) </a:t>
            </a:r>
            <a:r>
              <a:rPr lang="ja-JP" altLang="en-US"/>
              <a:t>として扱う．</a:t>
            </a:r>
          </a:p>
          <a:p>
            <a:pPr hangingPunct="1"/>
            <a:r>
              <a:rPr lang="ja-JP" altLang="en-US"/>
              <a:t>このとき，外積 </a:t>
            </a:r>
            <a:r>
              <a:rPr lang="en-US" altLang="ja-JP" b="1" i="1">
                <a:latin typeface="Euclid" panose="02020503060505020303" pitchFamily="18" charset="0"/>
              </a:rPr>
              <a:t>c</a:t>
            </a:r>
            <a:r>
              <a:rPr lang="en-US" altLang="ja-JP"/>
              <a:t> </a:t>
            </a:r>
            <a:r>
              <a:rPr lang="ja-JP" altLang="en-US"/>
              <a:t>は </a:t>
            </a:r>
            <a:r>
              <a:rPr lang="en-US" altLang="ja-JP" b="1" i="1">
                <a:latin typeface="Euclid" panose="02020503060505020303" pitchFamily="18" charset="0"/>
              </a:rPr>
              <a:t>a</a:t>
            </a:r>
            <a:r>
              <a:rPr lang="ja-JP" altLang="en-US"/>
              <a:t>，</a:t>
            </a:r>
            <a:r>
              <a:rPr lang="en-US" altLang="ja-JP" b="1" i="1">
                <a:latin typeface="Euclid" panose="02020503060505020303" pitchFamily="18" charset="0"/>
              </a:rPr>
              <a:t>b</a:t>
            </a:r>
            <a:r>
              <a:rPr lang="en-US" altLang="ja-JP" b="1" i="1"/>
              <a:t> </a:t>
            </a:r>
            <a:r>
              <a:rPr lang="ja-JP" altLang="en-US"/>
              <a:t>の両方に直交しているのだから，</a:t>
            </a:r>
            <a:r>
              <a:rPr lang="en-US" altLang="ja-JP" i="1">
                <a:latin typeface="Euclid" panose="02020503060505020303" pitchFamily="18" charset="0"/>
              </a:rPr>
              <a:t>xy</a:t>
            </a:r>
            <a:r>
              <a:rPr lang="en-US" altLang="ja-JP" i="1"/>
              <a:t>-</a:t>
            </a:r>
            <a:r>
              <a:rPr lang="ja-JP" altLang="en-US"/>
              <a:t>平面に直交しており，</a:t>
            </a:r>
            <a:r>
              <a:rPr lang="en-US" altLang="ja-JP" i="1">
                <a:latin typeface="Euclid" panose="02020503060505020303" pitchFamily="18" charset="0"/>
              </a:rPr>
              <a:t>x</a:t>
            </a:r>
            <a:r>
              <a:rPr lang="en-US" altLang="ja-JP" i="1"/>
              <a:t>-</a:t>
            </a:r>
            <a:r>
              <a:rPr lang="ja-JP" altLang="en-US"/>
              <a:t>成分， </a:t>
            </a:r>
            <a:r>
              <a:rPr lang="en-US" altLang="ja-JP" i="1">
                <a:latin typeface="Euclid" panose="02020503060505020303" pitchFamily="18" charset="0"/>
              </a:rPr>
              <a:t>y</a:t>
            </a:r>
            <a:r>
              <a:rPr lang="en-US" altLang="ja-JP" i="1"/>
              <a:t>-</a:t>
            </a:r>
            <a:r>
              <a:rPr lang="ja-JP" altLang="en-US"/>
              <a:t>成分は </a:t>
            </a:r>
            <a:r>
              <a:rPr lang="en-US" altLang="ja-JP">
                <a:latin typeface="Euclid" panose="02020503060505020303" pitchFamily="18" charset="0"/>
              </a:rPr>
              <a:t>0</a:t>
            </a:r>
            <a:r>
              <a:rPr lang="ja-JP" altLang="en-US"/>
              <a:t>．そして，</a:t>
            </a:r>
            <a:r>
              <a:rPr lang="en-US" altLang="ja-JP" i="1">
                <a:latin typeface="Euclid" panose="02020503060505020303" pitchFamily="18" charset="0"/>
              </a:rPr>
              <a:t>z</a:t>
            </a:r>
            <a:r>
              <a:rPr lang="en-US" altLang="ja-JP" i="1"/>
              <a:t>-</a:t>
            </a:r>
            <a:r>
              <a:rPr lang="ja-JP" altLang="en-US"/>
              <a:t>成分の大きさはベクトル </a:t>
            </a:r>
            <a:r>
              <a:rPr lang="en-US" altLang="ja-JP" b="1" i="1">
                <a:latin typeface="Euclid" panose="02020503060505020303" pitchFamily="18" charset="0"/>
              </a:rPr>
              <a:t>a</a:t>
            </a:r>
            <a:r>
              <a:rPr lang="ja-JP" altLang="en-US" i="1"/>
              <a:t>，</a:t>
            </a:r>
            <a:r>
              <a:rPr lang="en-US" altLang="ja-JP" b="1" i="1">
                <a:latin typeface="Euclid" panose="02020503060505020303" pitchFamily="18" charset="0"/>
              </a:rPr>
              <a:t>b</a:t>
            </a:r>
            <a:r>
              <a:rPr lang="en-US" altLang="ja-JP" b="1" i="1"/>
              <a:t> </a:t>
            </a:r>
            <a:r>
              <a:rPr lang="ja-JP" altLang="en-US"/>
              <a:t>が作る平行四辺形の面積，即ち三角形の面積の</a:t>
            </a:r>
            <a:r>
              <a:rPr lang="en-US" altLang="ja-JP"/>
              <a:t>2</a:t>
            </a:r>
            <a:r>
              <a:rPr lang="ja-JP" altLang="en-US"/>
              <a:t>倍！</a:t>
            </a:r>
          </a:p>
        </p:txBody>
      </p:sp>
      <p:sp>
        <p:nvSpPr>
          <p:cNvPr id="8194" name="スライド番号プレースホルダ 5">
            <a:extLst>
              <a:ext uri="{FF2B5EF4-FFF2-40B4-BE49-F238E27FC236}">
                <a16:creationId xmlns:a16="http://schemas.microsoft.com/office/drawing/2014/main" id="{76E1A586-FC73-4393-A6B2-93F4D85E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D5F643C-7881-496A-B6B4-2869F7E11108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kumimoji="0" lang="en-US" altLang="ja-JP" sz="1600"/>
          </a:p>
        </p:txBody>
      </p:sp>
      <p:pic>
        <p:nvPicPr>
          <p:cNvPr id="235524" name="Picture 4" descr="triangle_surface">
            <a:extLst>
              <a:ext uri="{FF2B5EF4-FFF2-40B4-BE49-F238E27FC236}">
                <a16:creationId xmlns:a16="http://schemas.microsoft.com/office/drawing/2014/main" id="{0D88E47C-FDA0-447B-AD78-22C5FAE3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20850"/>
            <a:ext cx="460851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5" name="Text Box 5">
            <a:extLst>
              <a:ext uri="{FF2B5EF4-FFF2-40B4-BE49-F238E27FC236}">
                <a16:creationId xmlns:a16="http://schemas.microsoft.com/office/drawing/2014/main" id="{ABE18012-8241-4190-A8DB-AF1D85D7D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97425"/>
            <a:ext cx="419735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/>
              <a:t>※ </a:t>
            </a:r>
            <a:r>
              <a:rPr lang="en-US" altLang="ja-JP" b="1" i="1">
                <a:latin typeface="Euclid" panose="02020503060505020303" pitchFamily="18" charset="0"/>
              </a:rPr>
              <a:t>a</a:t>
            </a:r>
            <a:r>
              <a:rPr lang="ja-JP" altLang="en-US" i="1">
                <a:latin typeface="Euclid" panose="02020503060505020303" pitchFamily="18" charset="0"/>
              </a:rPr>
              <a:t>，</a:t>
            </a:r>
            <a:r>
              <a:rPr lang="en-US" altLang="ja-JP" b="1" i="1">
                <a:latin typeface="Euclid" panose="02020503060505020303" pitchFamily="18" charset="0"/>
              </a:rPr>
              <a:t>b 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の位置関係次第では外積の</a:t>
            </a: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i="1">
                <a:latin typeface="Euclid" panose="02020503060505020303" pitchFamily="18" charset="0"/>
                <a:ea typeface="メイリオ" panose="020B0604030504040204" pitchFamily="50" charset="-128"/>
              </a:rPr>
              <a:t>z</a:t>
            </a:r>
            <a:r>
              <a:rPr lang="en-US" altLang="ja-JP" sz="1200" i="1">
                <a:latin typeface="Euclid" panose="02020503060505020303" pitchFamily="18" charset="0"/>
                <a:ea typeface="メイリオ" panose="020B0604030504040204" pitchFamily="50" charset="-128"/>
              </a:rPr>
              <a:t> 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座標は負となるので，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絶対値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をとる必要がある．</a:t>
            </a:r>
            <a:r>
              <a:rPr lang="ja-JP" altLang="en-US">
                <a:latin typeface="Euclid" panose="02020503060505020303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  <p:bldP spid="2355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40A74323-E3ED-46B3-9E32-9DB2C23E8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三角形の面積を求める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04E71B68-045B-480A-97D7-651AED0AA1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/>
            <a:r>
              <a:rPr lang="ja-JP" altLang="en-US" dirty="0"/>
              <a:t>三角形の</a:t>
            </a:r>
            <a:r>
              <a:rPr lang="en-US" altLang="ja-JP" dirty="0"/>
              <a:t>3</a:t>
            </a:r>
            <a:r>
              <a:rPr lang="ja-JP" altLang="en-US" dirty="0"/>
              <a:t>つの頂点の座標 </a:t>
            </a:r>
            <a:r>
              <a:rPr lang="en-US" altLang="ja-JP" dirty="0"/>
              <a:t>(</a:t>
            </a:r>
            <a:r>
              <a:rPr lang="ja-JP" altLang="en-US" dirty="0"/>
              <a:t>位置ベクトル</a:t>
            </a:r>
            <a:r>
              <a:rPr lang="en-US" altLang="ja-JP" dirty="0"/>
              <a:t>) </a:t>
            </a:r>
            <a:r>
              <a:rPr lang="ja-JP" altLang="en-US" dirty="0"/>
              <a:t>が </a:t>
            </a:r>
            <a:r>
              <a:rPr lang="en-US" altLang="ja-JP" b="1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0</a:t>
            </a:r>
            <a:r>
              <a:rPr lang="en-US" altLang="ja-JP" dirty="0"/>
              <a:t>, </a:t>
            </a:r>
            <a:r>
              <a:rPr lang="en-US" altLang="ja-JP" b="1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1</a:t>
            </a:r>
            <a:r>
              <a:rPr lang="en-US" altLang="ja-JP" dirty="0"/>
              <a:t>, </a:t>
            </a:r>
            <a:r>
              <a:rPr lang="en-US" altLang="ja-JP" b="1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2</a:t>
            </a:r>
            <a:r>
              <a:rPr lang="en-US" altLang="ja-JP" dirty="0"/>
              <a:t> </a:t>
            </a:r>
            <a:r>
              <a:rPr lang="ja-JP" altLang="en-US" dirty="0"/>
              <a:t>であるとき，ベクトル </a:t>
            </a:r>
            <a:r>
              <a:rPr lang="en-US" altLang="ja-JP" b="1" i="1" dirty="0">
                <a:latin typeface="Euclid" panose="02020503060505020303" pitchFamily="18" charset="0"/>
              </a:rPr>
              <a:t>a</a:t>
            </a:r>
            <a:r>
              <a:rPr lang="ja-JP" altLang="en-US" dirty="0"/>
              <a:t>，</a:t>
            </a:r>
            <a:r>
              <a:rPr lang="en-US" altLang="ja-JP" b="1" i="1" dirty="0">
                <a:latin typeface="Euclid" panose="02020503060505020303" pitchFamily="18" charset="0"/>
              </a:rPr>
              <a:t>b</a:t>
            </a:r>
            <a:r>
              <a:rPr lang="en-US" altLang="ja-JP" dirty="0"/>
              <a:t> </a:t>
            </a:r>
            <a:r>
              <a:rPr lang="ja-JP" altLang="en-US" dirty="0"/>
              <a:t>を</a:t>
            </a:r>
          </a:p>
          <a:p>
            <a:pPr hangingPunct="1">
              <a:buFont typeface="Wingdings" panose="05000000000000000000" pitchFamily="2" charset="2"/>
              <a:buNone/>
            </a:pPr>
            <a:r>
              <a:rPr lang="ja-JP" altLang="en-US" b="1" i="1" dirty="0">
                <a:latin typeface="Euclid" panose="02020503060505020303" pitchFamily="18" charset="0"/>
              </a:rPr>
              <a:t>		</a:t>
            </a:r>
            <a:r>
              <a:rPr lang="en-US" altLang="ja-JP" b="1" i="1" dirty="0">
                <a:latin typeface="Euclid" panose="02020503060505020303" pitchFamily="18" charset="0"/>
              </a:rPr>
              <a:t>a</a:t>
            </a:r>
            <a:r>
              <a:rPr lang="en-US" altLang="ja-JP" dirty="0">
                <a:latin typeface="Euclid" panose="02020503060505020303" pitchFamily="18" charset="0"/>
              </a:rPr>
              <a:t> = </a:t>
            </a:r>
            <a:r>
              <a:rPr lang="en-US" altLang="ja-JP" b="1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1</a:t>
            </a:r>
            <a:r>
              <a:rPr lang="en-US" altLang="ja-JP" dirty="0">
                <a:latin typeface="Euclid" panose="02020503060505020303" pitchFamily="18" charset="0"/>
              </a:rPr>
              <a:t> – </a:t>
            </a:r>
            <a:r>
              <a:rPr lang="en-US" altLang="ja-JP" b="1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0</a:t>
            </a:r>
            <a:r>
              <a:rPr lang="ja-JP" altLang="en-US" dirty="0">
                <a:latin typeface="Euclid" panose="02020503060505020303" pitchFamily="18" charset="0"/>
              </a:rPr>
              <a:t>， </a:t>
            </a:r>
            <a:r>
              <a:rPr lang="en-US" altLang="ja-JP" b="1" i="1" dirty="0">
                <a:latin typeface="Euclid" panose="02020503060505020303" pitchFamily="18" charset="0"/>
              </a:rPr>
              <a:t>b</a:t>
            </a:r>
            <a:r>
              <a:rPr lang="en-US" altLang="ja-JP" dirty="0">
                <a:latin typeface="Euclid" panose="02020503060505020303" pitchFamily="18" charset="0"/>
              </a:rPr>
              <a:t> = </a:t>
            </a:r>
            <a:r>
              <a:rPr lang="en-US" altLang="ja-JP" b="1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2</a:t>
            </a:r>
            <a:r>
              <a:rPr lang="en-US" altLang="ja-JP" dirty="0">
                <a:latin typeface="Euclid" panose="02020503060505020303" pitchFamily="18" charset="0"/>
              </a:rPr>
              <a:t> – </a:t>
            </a:r>
            <a:r>
              <a:rPr lang="en-US" altLang="ja-JP" b="1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0</a:t>
            </a:r>
            <a:endParaRPr lang="en-US" altLang="ja-JP" dirty="0">
              <a:latin typeface="Euclid" panose="02020503060505020303" pitchFamily="18" charset="0"/>
            </a:endParaRPr>
          </a:p>
          <a:p>
            <a:pPr hangingPunct="1">
              <a:buFont typeface="Wingdings" panose="05000000000000000000" pitchFamily="2" charset="2"/>
              <a:buNone/>
            </a:pPr>
            <a:r>
              <a:rPr lang="en-US" altLang="ja-JP" dirty="0"/>
              <a:t>	</a:t>
            </a:r>
            <a:r>
              <a:rPr lang="ja-JP" altLang="en-US" dirty="0"/>
              <a:t>として，外積 </a:t>
            </a:r>
            <a:r>
              <a:rPr lang="en-US" altLang="ja-JP" b="1" i="1" dirty="0">
                <a:latin typeface="Euclid" panose="02020503060505020303" pitchFamily="18" charset="0"/>
              </a:rPr>
              <a:t>c</a:t>
            </a:r>
            <a:r>
              <a:rPr lang="en-US" altLang="ja-JP" dirty="0"/>
              <a:t> = </a:t>
            </a:r>
            <a:r>
              <a:rPr lang="en-US" altLang="ja-JP" b="1" i="1" dirty="0">
                <a:latin typeface="Euclid" panose="02020503060505020303" pitchFamily="18" charset="0"/>
              </a:rPr>
              <a:t>a</a:t>
            </a:r>
            <a:r>
              <a:rPr lang="en-US" altLang="ja-JP" dirty="0"/>
              <a:t> ×</a:t>
            </a:r>
            <a:r>
              <a:rPr lang="en-US" altLang="ja-JP" b="1" i="1" dirty="0">
                <a:latin typeface="Euclid" panose="02020503060505020303" pitchFamily="18" charset="0"/>
              </a:rPr>
              <a:t>b</a:t>
            </a:r>
            <a:r>
              <a:rPr lang="en-US" altLang="ja-JP" dirty="0"/>
              <a:t> </a:t>
            </a:r>
            <a:r>
              <a:rPr lang="ja-JP" altLang="en-US" dirty="0"/>
              <a:t>の </a:t>
            </a:r>
            <a:r>
              <a:rPr lang="en-US" altLang="ja-JP" i="1" dirty="0">
                <a:latin typeface="Euclid" panose="02020503060505020303" pitchFamily="18" charset="0"/>
              </a:rPr>
              <a:t>z </a:t>
            </a:r>
            <a:r>
              <a:rPr lang="ja-JP" altLang="en-US" dirty="0"/>
              <a:t>方向成分を求めると，</a:t>
            </a:r>
          </a:p>
          <a:p>
            <a:pPr hangingPunct="1">
              <a:buFont typeface="Wingdings" panose="05000000000000000000" pitchFamily="2" charset="2"/>
              <a:buNone/>
            </a:pPr>
            <a:r>
              <a:rPr lang="ja-JP" altLang="en-US" dirty="0">
                <a:latin typeface="Euclid" panose="02020503060505020303" pitchFamily="18" charset="0"/>
              </a:rPr>
              <a:t>		</a:t>
            </a:r>
            <a:r>
              <a:rPr lang="en-US" altLang="ja-JP" dirty="0">
                <a:latin typeface="Euclid" panose="02020503060505020303" pitchFamily="18" charset="0"/>
              </a:rPr>
              <a:t>(</a:t>
            </a:r>
            <a:r>
              <a:rPr lang="en-US" altLang="ja-JP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1</a:t>
            </a:r>
            <a:r>
              <a:rPr lang="en-US" altLang="ja-JP" i="1" baseline="-25000" dirty="0">
                <a:latin typeface="Euclid" panose="02020503060505020303" pitchFamily="18" charset="0"/>
              </a:rPr>
              <a:t>x</a:t>
            </a:r>
            <a:r>
              <a:rPr lang="en-US" altLang="ja-JP" dirty="0">
                <a:latin typeface="Euclid Symbol" panose="05050102010706020507" pitchFamily="18" charset="2"/>
              </a:rPr>
              <a:t>-</a:t>
            </a:r>
            <a:r>
              <a:rPr lang="en-US" altLang="ja-JP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0</a:t>
            </a:r>
            <a:r>
              <a:rPr lang="en-US" altLang="ja-JP" i="1" baseline="-25000" dirty="0">
                <a:latin typeface="Euclid" panose="02020503060505020303" pitchFamily="18" charset="0"/>
              </a:rPr>
              <a:t>x</a:t>
            </a:r>
            <a:r>
              <a:rPr lang="en-US" altLang="ja-JP" dirty="0">
                <a:latin typeface="Euclid" panose="02020503060505020303" pitchFamily="18" charset="0"/>
              </a:rPr>
              <a:t>)(</a:t>
            </a:r>
            <a:r>
              <a:rPr lang="en-US" altLang="ja-JP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2</a:t>
            </a:r>
            <a:r>
              <a:rPr lang="en-US" altLang="ja-JP" i="1" baseline="-25000" dirty="0">
                <a:latin typeface="Euclid" panose="02020503060505020303" pitchFamily="18" charset="0"/>
              </a:rPr>
              <a:t>y</a:t>
            </a:r>
            <a:r>
              <a:rPr lang="en-US" altLang="ja-JP" dirty="0">
                <a:latin typeface="Euclid Symbol" panose="05050102010706020507" pitchFamily="18" charset="2"/>
              </a:rPr>
              <a:t>-</a:t>
            </a:r>
            <a:r>
              <a:rPr lang="en-US" altLang="ja-JP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0</a:t>
            </a:r>
            <a:r>
              <a:rPr lang="en-US" altLang="ja-JP" i="1" baseline="-25000" dirty="0">
                <a:latin typeface="Euclid" panose="02020503060505020303" pitchFamily="18" charset="0"/>
              </a:rPr>
              <a:t>y</a:t>
            </a:r>
            <a:r>
              <a:rPr lang="en-US" altLang="ja-JP" dirty="0">
                <a:latin typeface="Euclid" panose="02020503060505020303" pitchFamily="18" charset="0"/>
              </a:rPr>
              <a:t>)</a:t>
            </a:r>
            <a:r>
              <a:rPr lang="en-US" altLang="ja-JP" dirty="0">
                <a:latin typeface="Euclid Symbol" panose="05050102010706020507" pitchFamily="18" charset="2"/>
              </a:rPr>
              <a:t>-</a:t>
            </a:r>
            <a:r>
              <a:rPr lang="en-US" altLang="ja-JP" dirty="0">
                <a:latin typeface="Euclid" panose="02020503060505020303" pitchFamily="18" charset="0"/>
              </a:rPr>
              <a:t>(</a:t>
            </a:r>
            <a:r>
              <a:rPr lang="en-US" altLang="ja-JP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1</a:t>
            </a:r>
            <a:r>
              <a:rPr lang="en-US" altLang="ja-JP" i="1" baseline="-25000" dirty="0">
                <a:latin typeface="Euclid" panose="02020503060505020303" pitchFamily="18" charset="0"/>
              </a:rPr>
              <a:t>y</a:t>
            </a:r>
            <a:r>
              <a:rPr lang="en-US" altLang="ja-JP" dirty="0">
                <a:latin typeface="Euclid Symbol" panose="05050102010706020507" pitchFamily="18" charset="2"/>
              </a:rPr>
              <a:t>-</a:t>
            </a:r>
            <a:r>
              <a:rPr lang="en-US" altLang="ja-JP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0</a:t>
            </a:r>
            <a:r>
              <a:rPr lang="en-US" altLang="ja-JP" i="1" baseline="-25000" dirty="0">
                <a:latin typeface="Euclid" panose="02020503060505020303" pitchFamily="18" charset="0"/>
              </a:rPr>
              <a:t>y</a:t>
            </a:r>
            <a:r>
              <a:rPr lang="en-US" altLang="ja-JP" dirty="0">
                <a:latin typeface="Euclid" panose="02020503060505020303" pitchFamily="18" charset="0"/>
              </a:rPr>
              <a:t>)(</a:t>
            </a:r>
            <a:r>
              <a:rPr lang="en-US" altLang="ja-JP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2</a:t>
            </a:r>
            <a:r>
              <a:rPr lang="en-US" altLang="ja-JP" i="1" baseline="-25000" dirty="0">
                <a:latin typeface="Euclid" panose="02020503060505020303" pitchFamily="18" charset="0"/>
              </a:rPr>
              <a:t>x</a:t>
            </a:r>
            <a:r>
              <a:rPr lang="en-US" altLang="ja-JP" dirty="0">
                <a:latin typeface="Euclid Symbol" panose="05050102010706020507" pitchFamily="18" charset="2"/>
              </a:rPr>
              <a:t>-</a:t>
            </a:r>
            <a:r>
              <a:rPr lang="en-US" altLang="ja-JP" i="1" dirty="0">
                <a:latin typeface="Euclid" panose="02020503060505020303" pitchFamily="18" charset="0"/>
              </a:rPr>
              <a:t>p</a:t>
            </a:r>
            <a:r>
              <a:rPr lang="en-US" altLang="ja-JP" baseline="-25000" dirty="0">
                <a:latin typeface="Euclid" panose="02020503060505020303" pitchFamily="18" charset="0"/>
              </a:rPr>
              <a:t>0</a:t>
            </a:r>
            <a:r>
              <a:rPr lang="en-US" altLang="ja-JP" i="1" baseline="-25000" dirty="0">
                <a:latin typeface="Euclid" panose="02020503060505020303" pitchFamily="18" charset="0"/>
              </a:rPr>
              <a:t>x</a:t>
            </a:r>
            <a:r>
              <a:rPr lang="en-US" altLang="ja-JP" dirty="0">
                <a:latin typeface="Euclid" panose="02020503060505020303" pitchFamily="18" charset="0"/>
              </a:rPr>
              <a:t>)</a:t>
            </a:r>
          </a:p>
          <a:p>
            <a:pPr hangingPunct="1">
              <a:buFont typeface="Wingdings" panose="05000000000000000000" pitchFamily="2" charset="2"/>
              <a:buNone/>
            </a:pPr>
            <a:r>
              <a:rPr lang="en-US" altLang="ja-JP" dirty="0"/>
              <a:t>	</a:t>
            </a:r>
            <a:r>
              <a:rPr lang="ja-JP" altLang="en-US" dirty="0"/>
              <a:t>と求まる．</a:t>
            </a:r>
          </a:p>
          <a:p>
            <a:pPr hangingPunct="1"/>
            <a:r>
              <a:rPr lang="ja-JP" altLang="en-US" dirty="0"/>
              <a:t>あとはこの値の絶対値をとって</a:t>
            </a:r>
            <a:r>
              <a:rPr lang="en-US" altLang="ja-JP" dirty="0"/>
              <a:t>0.5</a:t>
            </a:r>
            <a:r>
              <a:rPr lang="ja-JP" altLang="en-US" dirty="0"/>
              <a:t>倍したものを返せばよい．</a:t>
            </a:r>
          </a:p>
        </p:txBody>
      </p:sp>
      <p:sp>
        <p:nvSpPr>
          <p:cNvPr id="9219" name="スライド番号プレースホルダ 5">
            <a:extLst>
              <a:ext uri="{FF2B5EF4-FFF2-40B4-BE49-F238E27FC236}">
                <a16:creationId xmlns:a16="http://schemas.microsoft.com/office/drawing/2014/main" id="{631520C4-87EC-4641-8934-613F8C30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AD8912E-8555-4071-8941-898DBEEC2084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kumimoji="0" lang="en-US" altLang="ja-JP" sz="16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E062C5E-7746-43D4-9749-B81E9BC7DF47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4110038"/>
            <a:ext cx="3138488" cy="2271712"/>
            <a:chOff x="1429" y="2251"/>
            <a:chExt cx="2277" cy="1649"/>
          </a:xfrm>
        </p:grpSpPr>
        <p:grpSp>
          <p:nvGrpSpPr>
            <p:cNvPr id="9229" name="Group 5">
              <a:extLst>
                <a:ext uri="{FF2B5EF4-FFF2-40B4-BE49-F238E27FC236}">
                  <a16:creationId xmlns:a16="http://schemas.microsoft.com/office/drawing/2014/main" id="{58E4D48E-1DA7-4E90-9D62-9A8A55641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478"/>
              <a:ext cx="1451" cy="1179"/>
              <a:chOff x="1837" y="2478"/>
              <a:chExt cx="1451" cy="1179"/>
            </a:xfrm>
          </p:grpSpPr>
          <p:sp>
            <p:nvSpPr>
              <p:cNvPr id="9236" name="Line 6">
                <a:extLst>
                  <a:ext uri="{FF2B5EF4-FFF2-40B4-BE49-F238E27FC236}">
                    <a16:creationId xmlns:a16="http://schemas.microsoft.com/office/drawing/2014/main" id="{681661A4-3CC6-4098-ACA8-42CFA4BFD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7" y="2478"/>
                <a:ext cx="1406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7" name="Line 7">
                <a:extLst>
                  <a:ext uri="{FF2B5EF4-FFF2-40B4-BE49-F238E27FC236}">
                    <a16:creationId xmlns:a16="http://schemas.microsoft.com/office/drawing/2014/main" id="{DC8D39DC-A5A3-4BB7-9EBF-5A5108BD6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7" y="3249"/>
                <a:ext cx="1451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8" name="Line 8">
                <a:extLst>
                  <a:ext uri="{FF2B5EF4-FFF2-40B4-BE49-F238E27FC236}">
                    <a16:creationId xmlns:a16="http://schemas.microsoft.com/office/drawing/2014/main" id="{71112DE9-7490-44CF-90F3-06F697B55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3" y="2478"/>
                <a:ext cx="45" cy="1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9230" name="Oval 9">
              <a:extLst>
                <a:ext uri="{FF2B5EF4-FFF2-40B4-BE49-F238E27FC236}">
                  <a16:creationId xmlns:a16="http://schemas.microsoft.com/office/drawing/2014/main" id="{7AF1D353-A323-448D-B07E-73686E220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3203"/>
              <a:ext cx="91" cy="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sp>
          <p:nvSpPr>
            <p:cNvPr id="9231" name="Oval 10">
              <a:extLst>
                <a:ext uri="{FF2B5EF4-FFF2-40B4-BE49-F238E27FC236}">
                  <a16:creationId xmlns:a16="http://schemas.microsoft.com/office/drawing/2014/main" id="{584DB7A4-398C-43F5-A725-1ABAC32EC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3612"/>
              <a:ext cx="91" cy="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sp>
          <p:nvSpPr>
            <p:cNvPr id="9232" name="Oval 11">
              <a:extLst>
                <a:ext uri="{FF2B5EF4-FFF2-40B4-BE49-F238E27FC236}">
                  <a16:creationId xmlns:a16="http://schemas.microsoft.com/office/drawing/2014/main" id="{FC8EA195-17C0-4252-99B7-AB86E642A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432"/>
              <a:ext cx="91" cy="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sp>
          <p:nvSpPr>
            <p:cNvPr id="9233" name="Text Box 12">
              <a:extLst>
                <a:ext uri="{FF2B5EF4-FFF2-40B4-BE49-F238E27FC236}">
                  <a16:creationId xmlns:a16="http://schemas.microsoft.com/office/drawing/2014/main" id="{66FA79B9-FF4A-4001-BA30-50820CCF6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3203"/>
              <a:ext cx="3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ja-JP">
                  <a:latin typeface="Euclid" panose="02020503060505020303" pitchFamily="18" charset="0"/>
                </a:rPr>
                <a:t>P</a:t>
              </a:r>
              <a:r>
                <a:rPr lang="en-US" altLang="ja-JP" sz="2000">
                  <a:latin typeface="Euclid" panose="02020503060505020303" pitchFamily="18" charset="0"/>
                </a:rPr>
                <a:t>1</a:t>
              </a:r>
            </a:p>
          </p:txBody>
        </p:sp>
        <p:sp>
          <p:nvSpPr>
            <p:cNvPr id="9234" name="Text Box 13">
              <a:extLst>
                <a:ext uri="{FF2B5EF4-FFF2-40B4-BE49-F238E27FC236}">
                  <a16:creationId xmlns:a16="http://schemas.microsoft.com/office/drawing/2014/main" id="{8A734C4D-1F43-4185-8DF5-68C72DFE6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3612"/>
              <a:ext cx="3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ja-JP">
                  <a:latin typeface="Euclid" panose="02020503060505020303" pitchFamily="18" charset="0"/>
                </a:rPr>
                <a:t>P</a:t>
              </a:r>
              <a:r>
                <a:rPr lang="en-US" altLang="ja-JP" sz="2000">
                  <a:latin typeface="Euclid" panose="02020503060505020303" pitchFamily="18" charset="0"/>
                </a:rPr>
                <a:t>0</a:t>
              </a:r>
            </a:p>
          </p:txBody>
        </p:sp>
        <p:sp>
          <p:nvSpPr>
            <p:cNvPr id="9235" name="Text Box 14">
              <a:extLst>
                <a:ext uri="{FF2B5EF4-FFF2-40B4-BE49-F238E27FC236}">
                  <a16:creationId xmlns:a16="http://schemas.microsoft.com/office/drawing/2014/main" id="{B3134714-E0D1-4A36-B5A8-EC14AAC09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251"/>
              <a:ext cx="3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ja-JP">
                  <a:latin typeface="Euclid" panose="02020503060505020303" pitchFamily="18" charset="0"/>
                </a:rPr>
                <a:t>P</a:t>
              </a:r>
              <a:r>
                <a:rPr lang="en-US" altLang="ja-JP" sz="2000">
                  <a:latin typeface="Euclid" panose="02020503060505020303" pitchFamily="18" charset="0"/>
                </a:rPr>
                <a:t>2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FC811EEB-1BBB-45F2-8111-971AD15434B0}"/>
              </a:ext>
            </a:extLst>
          </p:cNvPr>
          <p:cNvGrpSpPr>
            <a:grpSpLocks/>
          </p:cNvGrpSpPr>
          <p:nvPr/>
        </p:nvGrpSpPr>
        <p:grpSpPr bwMode="auto">
          <a:xfrm>
            <a:off x="2586038" y="5322888"/>
            <a:ext cx="2000250" cy="687387"/>
            <a:chOff x="1837" y="3158"/>
            <a:chExt cx="1451" cy="499"/>
          </a:xfrm>
        </p:grpSpPr>
        <p:sp>
          <p:nvSpPr>
            <p:cNvPr id="9227" name="Line 16">
              <a:extLst>
                <a:ext uri="{FF2B5EF4-FFF2-40B4-BE49-F238E27FC236}">
                  <a16:creationId xmlns:a16="http://schemas.microsoft.com/office/drawing/2014/main" id="{C640A292-1068-471D-BA90-FCECF415F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37" y="3249"/>
              <a:ext cx="1451" cy="40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8" name="Rectangle 17">
              <a:extLst>
                <a:ext uri="{FF2B5EF4-FFF2-40B4-BE49-F238E27FC236}">
                  <a16:creationId xmlns:a16="http://schemas.microsoft.com/office/drawing/2014/main" id="{43D861ED-980C-4ACE-8CAB-A39E609FE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3158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ja-JP" b="1" i="1">
                  <a:latin typeface="Euclid" panose="02020503060505020303" pitchFamily="18" charset="0"/>
                </a:rPr>
                <a:t>a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A478CDF7-B974-4FEF-B6B2-BF2599389D20}"/>
              </a:ext>
            </a:extLst>
          </p:cNvPr>
          <p:cNvGrpSpPr>
            <a:grpSpLocks/>
          </p:cNvGrpSpPr>
          <p:nvPr/>
        </p:nvGrpSpPr>
        <p:grpSpPr bwMode="auto">
          <a:xfrm>
            <a:off x="4570413" y="4384675"/>
            <a:ext cx="361950" cy="1625600"/>
            <a:chOff x="3243" y="2478"/>
            <a:chExt cx="263" cy="1179"/>
          </a:xfrm>
        </p:grpSpPr>
        <p:sp>
          <p:nvSpPr>
            <p:cNvPr id="9225" name="Line 19">
              <a:extLst>
                <a:ext uri="{FF2B5EF4-FFF2-40B4-BE49-F238E27FC236}">
                  <a16:creationId xmlns:a16="http://schemas.microsoft.com/office/drawing/2014/main" id="{8627D14D-9322-4613-82E1-D38E2D68B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3" y="2478"/>
              <a:ext cx="45" cy="1179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6" name="Rectangle 20">
              <a:extLst>
                <a:ext uri="{FF2B5EF4-FFF2-40B4-BE49-F238E27FC236}">
                  <a16:creationId xmlns:a16="http://schemas.microsoft.com/office/drawing/2014/main" id="{F8589CA2-F9F9-409C-845E-25D29F6A9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931"/>
              <a:ext cx="2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ja-JP" b="1" i="1">
                  <a:latin typeface="Euclid" panose="02020503060505020303" pitchFamily="18" charset="0"/>
                </a:rPr>
                <a:t>b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6565" name="Text Box 21">
                <a:extLst>
                  <a:ext uri="{FF2B5EF4-FFF2-40B4-BE49-F238E27FC236}">
                    <a16:creationId xmlns:a16="http://schemas.microsoft.com/office/drawing/2014/main" id="{E4C4C816-3D3D-4B70-98DA-701DCA939E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7513" y="5868988"/>
                <a:ext cx="3251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kumimoji="1" sz="2400">
                    <a:solidFill>
                      <a:schemeClr val="tx1"/>
                    </a:solidFill>
                    <a:latin typeface="ＤＦ華康ゴシック体 Std W2" pitchFamily="34" charset="-128"/>
                    <a:ea typeface="ＤＦ華康ゴシック体 Std W2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ＤＦ華康ゴシック体 Std W2" pitchFamily="34" charset="-128"/>
                    <a:ea typeface="ＤＦ華康ゴシック体 Std W2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kumimoji="1" sz="2000">
                    <a:solidFill>
                      <a:schemeClr val="tx1"/>
                    </a:solidFill>
                    <a:latin typeface="ＤＦ華康ゴシック体 Std W2" pitchFamily="34" charset="-128"/>
                    <a:ea typeface="ＤＦ華康ゴシック体 Std W2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ＤＦ華康ゴシック体 Std W2" pitchFamily="34" charset="-128"/>
                    <a:ea typeface="ＤＦ華康ゴシック体 Std W2" pitchFamily="34" charset="-128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ＤＦ華康ゴシック体 Std W2" pitchFamily="34" charset="-128"/>
                    <a:ea typeface="ＤＦ華康ゴシック体 Std W2" pitchFamily="34" charset="-128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ＤＦ華康ゴシック体 Std W2" pitchFamily="34" charset="-128"/>
                    <a:ea typeface="ＤＦ華康ゴシック体 Std W2" pitchFamily="34" charset="-128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ＤＦ華康ゴシック体 Std W2" pitchFamily="34" charset="-128"/>
                    <a:ea typeface="ＤＦ華康ゴシック体 Std W2" pitchFamily="34" charset="-128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ＤＦ華康ゴシック体 Std W2" pitchFamily="34" charset="-128"/>
                    <a:ea typeface="ＤＦ華康ゴシック体 Std W2" pitchFamily="34" charset="-128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ＤＦ華康ゴシック体 Std W2" pitchFamily="34" charset="-128"/>
                    <a:ea typeface="ＤＦ華康ゴシック体 Std W2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ja-JP" dirty="0">
                    <a:solidFill>
                      <a:schemeClr val="accent2"/>
                    </a:solidFill>
                    <a:latin typeface="+mn-lt"/>
                  </a:rPr>
                  <a:t>(</a:t>
                </a:r>
                <a:r>
                  <a:rPr lang="ja-JP" altLang="en-US" dirty="0">
                    <a:solidFill>
                      <a:schemeClr val="accent2"/>
                    </a:solidFill>
                    <a:latin typeface="+mn-lt"/>
                  </a:rPr>
                  <a:t>この場合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ja-JP" i="1" dirty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ja-JP" altLang="en-US" dirty="0">
                    <a:solidFill>
                      <a:schemeClr val="accent2"/>
                    </a:solidFill>
                    <a:latin typeface="+mn-lt"/>
                  </a:rPr>
                  <a:t>座標は負</a:t>
                </a:r>
                <a:r>
                  <a:rPr lang="en-US" altLang="ja-JP" dirty="0">
                    <a:solidFill>
                      <a:schemeClr val="accent2"/>
                    </a:solidFill>
                    <a:latin typeface="+mn-lt"/>
                  </a:rPr>
                  <a:t>)</a:t>
                </a:r>
              </a:p>
            </p:txBody>
          </p:sp>
        </mc:Choice>
        <mc:Fallback>
          <p:sp>
            <p:nvSpPr>
              <p:cNvPr id="236565" name="Text Box 21">
                <a:extLst>
                  <a:ext uri="{FF2B5EF4-FFF2-40B4-BE49-F238E27FC236}">
                    <a16:creationId xmlns:a16="http://schemas.microsoft.com/office/drawing/2014/main" id="{E4C4C816-3D3D-4B70-98DA-701DCA93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513" y="5868988"/>
                <a:ext cx="3251200" cy="461962"/>
              </a:xfrm>
              <a:prstGeom prst="rect">
                <a:avLst/>
              </a:prstGeom>
              <a:blipFill>
                <a:blip r:embed="rId2"/>
                <a:stretch>
                  <a:fillRect l="-3002" t="-13158" r="-2814" b="-315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  <p:bldP spid="236565" grpId="0"/>
      <p:bldP spid="2365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05BEB2C9-CEA5-4A3B-B1CB-3114293E2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繰り返し回数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4E4F228E-C88B-4B4C-BAC2-767EDFF401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/>
            <a:r>
              <a:rPr lang="ja-JP" altLang="en-US"/>
              <a:t>面積を求める回数</a:t>
            </a:r>
          </a:p>
          <a:p>
            <a:pPr hangingPunct="1"/>
            <a:r>
              <a:rPr lang="en-US" altLang="ja-JP">
                <a:latin typeface="Courier New" panose="02070309020205020404" pitchFamily="49" charset="0"/>
              </a:rPr>
              <a:t>NUM</a:t>
            </a:r>
            <a:r>
              <a:rPr lang="ja-JP" altLang="en-US"/>
              <a:t>個の点から</a:t>
            </a:r>
            <a:r>
              <a:rPr lang="en-US" altLang="ja-JP"/>
              <a:t>3</a:t>
            </a:r>
            <a:r>
              <a:rPr lang="ja-JP" altLang="en-US"/>
              <a:t>個を選択する組み合わせの数なので，</a:t>
            </a:r>
            <a:r>
              <a:rPr lang="en-US" altLang="ja-JP" baseline="-25000">
                <a:latin typeface="Courier New" panose="02070309020205020404" pitchFamily="49" charset="0"/>
              </a:rPr>
              <a:t>NUM</a:t>
            </a:r>
            <a:r>
              <a:rPr lang="en-US" altLang="ja-JP">
                <a:latin typeface="Euclid" panose="02020503060505020303" pitchFamily="18" charset="0"/>
              </a:rPr>
              <a:t>C</a:t>
            </a:r>
            <a:r>
              <a:rPr lang="en-US" altLang="ja-JP" baseline="-25000">
                <a:latin typeface="Euclid" panose="02020503060505020303" pitchFamily="18" charset="0"/>
              </a:rPr>
              <a:t>3 </a:t>
            </a:r>
            <a:r>
              <a:rPr lang="ja-JP" altLang="en-US"/>
              <a:t>回．</a:t>
            </a:r>
            <a:r>
              <a:rPr lang="en-US" altLang="ja-JP"/>
              <a:t>100</a:t>
            </a:r>
            <a:r>
              <a:rPr lang="ja-JP" altLang="en-US"/>
              <a:t>個の場合</a:t>
            </a:r>
          </a:p>
          <a:p>
            <a:pPr hangingPunct="1">
              <a:buFont typeface="Wingdings" panose="05000000000000000000" pitchFamily="2" charset="2"/>
              <a:buNone/>
            </a:pPr>
            <a:r>
              <a:rPr lang="ja-JP" altLang="en-US"/>
              <a:t>		</a:t>
            </a:r>
            <a:r>
              <a:rPr lang="en-US" altLang="ja-JP" baseline="-25000">
                <a:latin typeface="Euclid" panose="02020503060505020303" pitchFamily="18" charset="0"/>
              </a:rPr>
              <a:t>100</a:t>
            </a:r>
            <a:r>
              <a:rPr lang="en-US" altLang="ja-JP">
                <a:latin typeface="Euclid" panose="02020503060505020303" pitchFamily="18" charset="0"/>
              </a:rPr>
              <a:t>C</a:t>
            </a:r>
            <a:r>
              <a:rPr lang="en-US" altLang="ja-JP" baseline="-25000">
                <a:latin typeface="Euclid" panose="02020503060505020303" pitchFamily="18" charset="0"/>
              </a:rPr>
              <a:t>3</a:t>
            </a:r>
            <a:r>
              <a:rPr lang="en-US" altLang="ja-JP">
                <a:latin typeface="Euclid" panose="02020503060505020303" pitchFamily="18" charset="0"/>
              </a:rPr>
              <a:t> = 100</a:t>
            </a:r>
            <a:r>
              <a:rPr lang="ja-JP" altLang="en-US">
                <a:latin typeface="Euclid" panose="02020503060505020303" pitchFamily="18" charset="0"/>
              </a:rPr>
              <a:t>・</a:t>
            </a:r>
            <a:r>
              <a:rPr lang="en-US" altLang="ja-JP">
                <a:latin typeface="Euclid" panose="02020503060505020303" pitchFamily="18" charset="0"/>
              </a:rPr>
              <a:t>99</a:t>
            </a:r>
            <a:r>
              <a:rPr lang="ja-JP" altLang="en-US">
                <a:latin typeface="Euclid" panose="02020503060505020303" pitchFamily="18" charset="0"/>
              </a:rPr>
              <a:t>・</a:t>
            </a:r>
            <a:r>
              <a:rPr lang="en-US" altLang="ja-JP">
                <a:latin typeface="Euclid" panose="02020503060505020303" pitchFamily="18" charset="0"/>
              </a:rPr>
              <a:t>98 / (3</a:t>
            </a:r>
            <a:r>
              <a:rPr lang="ja-JP" altLang="en-US">
                <a:latin typeface="Euclid" panose="02020503060505020303" pitchFamily="18" charset="0"/>
              </a:rPr>
              <a:t>・</a:t>
            </a:r>
            <a:r>
              <a:rPr lang="en-US" altLang="ja-JP">
                <a:latin typeface="Euclid" panose="02020503060505020303" pitchFamily="18" charset="0"/>
              </a:rPr>
              <a:t>2</a:t>
            </a:r>
            <a:r>
              <a:rPr lang="ja-JP" altLang="en-US">
                <a:latin typeface="Euclid" panose="02020503060505020303" pitchFamily="18" charset="0"/>
              </a:rPr>
              <a:t>・</a:t>
            </a:r>
            <a:r>
              <a:rPr lang="en-US" altLang="ja-JP">
                <a:latin typeface="Euclid" panose="02020503060505020303" pitchFamily="18" charset="0"/>
              </a:rPr>
              <a:t>1) = 161700</a:t>
            </a:r>
            <a:r>
              <a:rPr lang="en-US" altLang="ja-JP"/>
              <a:t> </a:t>
            </a:r>
            <a:r>
              <a:rPr lang="ja-JP" altLang="en-US"/>
              <a:t>回．</a:t>
            </a:r>
          </a:p>
          <a:p>
            <a:pPr hangingPunct="1"/>
            <a:r>
              <a:rPr lang="en-US" altLang="ja-JP" i="1">
                <a:latin typeface="Euclid" panose="02020503060505020303" pitchFamily="18" charset="0"/>
              </a:rPr>
              <a:t>n</a:t>
            </a:r>
            <a:r>
              <a:rPr lang="ja-JP" altLang="en-US"/>
              <a:t>個の場合は，</a:t>
            </a:r>
          </a:p>
          <a:p>
            <a:pPr hangingPunct="1">
              <a:buFont typeface="Wingdings" panose="05000000000000000000" pitchFamily="2" charset="2"/>
              <a:buNone/>
            </a:pPr>
            <a:r>
              <a:rPr lang="ja-JP" altLang="en-US"/>
              <a:t>		</a:t>
            </a:r>
            <a:r>
              <a:rPr lang="en-US" altLang="ja-JP" i="1" baseline="-25000">
                <a:latin typeface="Euclid" panose="02020503060505020303" pitchFamily="18" charset="0"/>
              </a:rPr>
              <a:t>n</a:t>
            </a:r>
            <a:r>
              <a:rPr lang="en-US" altLang="ja-JP">
                <a:latin typeface="Euclid" panose="02020503060505020303" pitchFamily="18" charset="0"/>
              </a:rPr>
              <a:t>C</a:t>
            </a:r>
            <a:r>
              <a:rPr lang="en-US" altLang="ja-JP" baseline="-25000">
                <a:latin typeface="Euclid" panose="02020503060505020303" pitchFamily="18" charset="0"/>
              </a:rPr>
              <a:t>3</a:t>
            </a:r>
            <a:r>
              <a:rPr lang="en-US" altLang="ja-JP">
                <a:latin typeface="Euclid" panose="02020503060505020303" pitchFamily="18" charset="0"/>
              </a:rPr>
              <a:t> = </a:t>
            </a:r>
            <a:r>
              <a:rPr lang="en-US" altLang="ja-JP" i="1">
                <a:latin typeface="Euclid" panose="02020503060505020303" pitchFamily="18" charset="0"/>
              </a:rPr>
              <a:t>n</a:t>
            </a:r>
            <a:r>
              <a:rPr lang="en-US" altLang="ja-JP">
                <a:latin typeface="Euclid" panose="02020503060505020303" pitchFamily="18" charset="0"/>
              </a:rPr>
              <a:t>(</a:t>
            </a:r>
            <a:r>
              <a:rPr lang="en-US" altLang="ja-JP" i="1">
                <a:latin typeface="Euclid" panose="02020503060505020303" pitchFamily="18" charset="0"/>
              </a:rPr>
              <a:t>n</a:t>
            </a:r>
            <a:r>
              <a:rPr lang="en-US" altLang="ja-JP">
                <a:latin typeface="Euclid Symbol" panose="05050102010706020507" pitchFamily="18" charset="2"/>
              </a:rPr>
              <a:t>-</a:t>
            </a:r>
            <a:r>
              <a:rPr lang="en-US" altLang="ja-JP">
                <a:latin typeface="Euclid" panose="02020503060505020303" pitchFamily="18" charset="0"/>
              </a:rPr>
              <a:t>1)(</a:t>
            </a:r>
            <a:r>
              <a:rPr lang="en-US" altLang="ja-JP" i="1">
                <a:latin typeface="Euclid" panose="02020503060505020303" pitchFamily="18" charset="0"/>
              </a:rPr>
              <a:t>n</a:t>
            </a:r>
            <a:r>
              <a:rPr lang="en-US" altLang="ja-JP">
                <a:latin typeface="Euclid Symbol" panose="05050102010706020507" pitchFamily="18" charset="2"/>
              </a:rPr>
              <a:t>-</a:t>
            </a:r>
            <a:r>
              <a:rPr lang="en-US" altLang="ja-JP">
                <a:latin typeface="Euclid" panose="02020503060505020303" pitchFamily="18" charset="0"/>
              </a:rPr>
              <a:t>2)/6</a:t>
            </a:r>
            <a:r>
              <a:rPr lang="en-US" altLang="ja-JP"/>
              <a:t> </a:t>
            </a:r>
            <a:r>
              <a:rPr lang="ja-JP" altLang="en-US"/>
              <a:t>回．</a:t>
            </a:r>
          </a:p>
        </p:txBody>
      </p:sp>
      <p:sp>
        <p:nvSpPr>
          <p:cNvPr id="10242" name="スライド番号プレースホルダ 5">
            <a:extLst>
              <a:ext uri="{FF2B5EF4-FFF2-40B4-BE49-F238E27FC236}">
                <a16:creationId xmlns:a16="http://schemas.microsoft.com/office/drawing/2014/main" id="{9E793F94-743A-46B2-9A4B-2680A694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0692850-251A-43D0-B752-472E136B3998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kumimoji="0" lang="en-US" altLang="ja-JP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>
            <a:extLst>
              <a:ext uri="{FF2B5EF4-FFF2-40B4-BE49-F238E27FC236}">
                <a16:creationId xmlns:a16="http://schemas.microsoft.com/office/drawing/2014/main" id="{93122366-236E-4ADD-9951-30689BD6E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実行例</a:t>
            </a:r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CA2B20D9-FD73-4C2E-8D77-5BF40571C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hangingPunct="1"/>
            <a:r>
              <a:rPr lang="ja-JP" altLang="en-US"/>
              <a:t>実行結果の例</a:t>
            </a:r>
          </a:p>
        </p:txBody>
      </p:sp>
      <p:sp>
        <p:nvSpPr>
          <p:cNvPr id="11266" name="スライド番号プレースホルダ 5">
            <a:extLst>
              <a:ext uri="{FF2B5EF4-FFF2-40B4-BE49-F238E27FC236}">
                <a16:creationId xmlns:a16="http://schemas.microsoft.com/office/drawing/2014/main" id="{68A7430C-AE94-4D64-ACF8-AAF0DB73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CECA051-C931-41AC-82B2-A50C666ADCE1}" type="slidenum">
              <a:rPr kumimoji="0" lang="en-US" altLang="ja-JP" sz="160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kumimoji="0" lang="en-US" altLang="ja-JP" sz="1600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7EE1B1D9-77D3-41BB-BB5F-1E33FDC70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863725"/>
            <a:ext cx="3457575" cy="3457575"/>
          </a:xfrm>
          <a:prstGeom prst="rect">
            <a:avLst/>
          </a:prstGeom>
          <a:noFill/>
          <a:ln w="19050">
            <a:solidFill>
              <a:schemeClr val="fol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/>
          </a:p>
        </p:txBody>
      </p:sp>
      <p:pic>
        <p:nvPicPr>
          <p:cNvPr id="238597" name="Picture 5" descr="slide-points">
            <a:extLst>
              <a:ext uri="{FF2B5EF4-FFF2-40B4-BE49-F238E27FC236}">
                <a16:creationId xmlns:a16="http://schemas.microsoft.com/office/drawing/2014/main" id="{AC72456F-7170-4CED-9382-B11E8DB3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436688"/>
            <a:ext cx="4876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8" name="Picture 6" descr="slide-result">
            <a:extLst>
              <a:ext uri="{FF2B5EF4-FFF2-40B4-BE49-F238E27FC236}">
                <a16:creationId xmlns:a16="http://schemas.microsoft.com/office/drawing/2014/main" id="{B870BDE0-BE09-4180-9951-3654087A6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436688"/>
            <a:ext cx="4876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9" name="Text Box 7">
            <a:extLst>
              <a:ext uri="{FF2B5EF4-FFF2-40B4-BE49-F238E27FC236}">
                <a16:creationId xmlns:a16="http://schemas.microsoft.com/office/drawing/2014/main" id="{73A201B0-3792-4904-8CC1-9B60D70E4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2971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Euclid" panose="02020503060505020303" pitchFamily="18" charset="0"/>
                <a:ea typeface="メイリオ" panose="020B0604030504040204" pitchFamily="50" charset="-128"/>
              </a:rPr>
              <a:t>この例では点の </a:t>
            </a:r>
            <a:r>
              <a:rPr lang="en-US" altLang="ja-JP" i="1">
                <a:latin typeface="Euclid" panose="02020503060505020303" pitchFamily="18" charset="0"/>
                <a:ea typeface="メイリオ" panose="020B0604030504040204" pitchFamily="50" charset="-128"/>
              </a:rPr>
              <a:t>x</a:t>
            </a:r>
            <a:r>
              <a:rPr lang="en-US" altLang="ja-JP">
                <a:latin typeface="Euclid" panose="02020503060505020303" pitchFamily="18" charset="0"/>
                <a:ea typeface="メイリオ" panose="020B0604030504040204" pitchFamily="50" charset="-128"/>
              </a:rPr>
              <a:t>, </a:t>
            </a:r>
            <a:r>
              <a:rPr lang="en-US" altLang="ja-JP" i="1">
                <a:latin typeface="Euclid" panose="02020503060505020303" pitchFamily="18" charset="0"/>
                <a:ea typeface="メイリオ" panose="020B0604030504040204" pitchFamily="50" charset="-128"/>
              </a:rPr>
              <a:t>y </a:t>
            </a:r>
            <a:r>
              <a:rPr lang="ja-JP" altLang="en-US">
                <a:latin typeface="Euclid" panose="02020503060505020303" pitchFamily="18" charset="0"/>
                <a:ea typeface="メイリオ" panose="020B0604030504040204" pitchFamily="50" charset="-128"/>
              </a:rPr>
              <a:t>座標の範囲を </a:t>
            </a:r>
            <a:r>
              <a:rPr lang="en-US" altLang="ja-JP">
                <a:latin typeface="Euclid" panose="02020503060505020303" pitchFamily="18" charset="0"/>
                <a:ea typeface="メイリオ" panose="020B0604030504040204" pitchFamily="50" charset="-128"/>
              </a:rPr>
              <a:t>[</a:t>
            </a:r>
            <a:r>
              <a:rPr lang="en-US" altLang="ja-JP">
                <a:latin typeface="Euclid Symbol" panose="05050102010706020507" pitchFamily="18" charset="2"/>
                <a:ea typeface="メイリオ" panose="020B0604030504040204" pitchFamily="50" charset="-128"/>
              </a:rPr>
              <a:t>-</a:t>
            </a:r>
            <a:r>
              <a:rPr lang="en-US" altLang="ja-JP">
                <a:latin typeface="Euclid" panose="02020503060505020303" pitchFamily="18" charset="0"/>
                <a:ea typeface="メイリオ" panose="020B0604030504040204" pitchFamily="50" charset="-128"/>
              </a:rPr>
              <a:t>5.0, 5.0) </a:t>
            </a:r>
            <a:r>
              <a:rPr lang="ja-JP" altLang="en-US">
                <a:latin typeface="Euclid" panose="02020503060505020303" pitchFamily="18" charset="0"/>
                <a:ea typeface="メイリオ" panose="020B0604030504040204" pitchFamily="50" charset="-128"/>
              </a:rPr>
              <a:t>としてランダムに点を与えた． </a:t>
            </a:r>
          </a:p>
        </p:txBody>
      </p:sp>
      <p:sp>
        <p:nvSpPr>
          <p:cNvPr id="238600" name="Text Box 8">
            <a:extLst>
              <a:ext uri="{FF2B5EF4-FFF2-40B4-BE49-F238E27FC236}">
                <a16:creationId xmlns:a16="http://schemas.microsoft.com/office/drawing/2014/main" id="{4296725A-4FDE-420E-9006-F72B9F29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43300"/>
            <a:ext cx="2900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Euclid" panose="02020503060505020303" pitchFamily="18" charset="0"/>
                <a:ea typeface="メイリオ" panose="020B0604030504040204" pitchFamily="50" charset="-128"/>
              </a:rPr>
              <a:t>求まった面積は</a:t>
            </a:r>
            <a:r>
              <a:rPr lang="en-US" altLang="ja-JP">
                <a:latin typeface="Euclid" panose="02020503060505020303" pitchFamily="18" charset="0"/>
                <a:ea typeface="メイリオ" panose="020B0604030504040204" pitchFamily="50" charset="-128"/>
              </a:rPr>
              <a:t>43.190587</a:t>
            </a:r>
            <a:r>
              <a:rPr lang="ja-JP" altLang="en-US">
                <a:latin typeface="Euclid" panose="02020503060505020303" pitchFamily="18" charset="0"/>
                <a:ea typeface="メイリオ" panose="020B0604030504040204" pitchFamily="50" charset="-128"/>
              </a:rPr>
              <a:t>．</a:t>
            </a:r>
          </a:p>
        </p:txBody>
      </p:sp>
      <p:sp>
        <p:nvSpPr>
          <p:cNvPr id="238601" name="Text Box 9">
            <a:extLst>
              <a:ext uri="{FF2B5EF4-FFF2-40B4-BE49-F238E27FC236}">
                <a16:creationId xmlns:a16="http://schemas.microsoft.com/office/drawing/2014/main" id="{9079F31C-98DA-4E04-9EC0-A04BB3A54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473575"/>
            <a:ext cx="3024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Euclid" panose="02020503060505020303" pitchFamily="18" charset="0"/>
                <a:ea typeface="メイリオ" panose="020B0604030504040204" pitchFamily="50" charset="-128"/>
              </a:rPr>
              <a:t>ちなみに理論上最大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Euclid" panose="02020503060505020303" pitchFamily="18" charset="0"/>
                <a:ea typeface="メイリオ" panose="020B0604030504040204" pitchFamily="50" charset="-128"/>
              </a:rPr>
              <a:t>の面積は，</a:t>
            </a:r>
            <a:r>
              <a:rPr lang="en-US" altLang="ja-JP">
                <a:latin typeface="Euclid" panose="02020503060505020303" pitchFamily="18" charset="0"/>
                <a:ea typeface="メイリオ" panose="020B0604030504040204" pitchFamily="50" charset="-128"/>
              </a:rPr>
              <a:t>49.999…</a:t>
            </a:r>
            <a:r>
              <a:rPr lang="ja-JP" altLang="en-US">
                <a:latin typeface="Euclid" panose="02020503060505020303" pitchFamily="18" charset="0"/>
                <a:ea typeface="メイリオ" panose="020B0604030504040204" pitchFamily="50" charset="-128"/>
              </a:rPr>
              <a:t>である． </a:t>
            </a:r>
          </a:p>
        </p:txBody>
      </p:sp>
      <p:sp>
        <p:nvSpPr>
          <p:cNvPr id="238602" name="Text Box 10">
            <a:extLst>
              <a:ext uri="{FF2B5EF4-FFF2-40B4-BE49-F238E27FC236}">
                <a16:creationId xmlns:a16="http://schemas.microsoft.com/office/drawing/2014/main" id="{AC64AD92-7718-4341-A77F-AC3EA29E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0" y="4365625"/>
            <a:ext cx="2012950" cy="4572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alpha val="60001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>
                <a:solidFill>
                  <a:schemeClr val="accent2"/>
                </a:solidFill>
                <a:latin typeface="ＤＦ華康ゴシック体 Std W5"/>
                <a:ea typeface="ＤＦ華康ゴシック体 Std W5"/>
                <a:cs typeface="ＤＦ華康ゴシック体 Std W5"/>
              </a:rPr>
              <a:t>最大の三角形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1D460EAF-991F-448A-8D5D-2A56559FB52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782763"/>
            <a:ext cx="3598863" cy="3598862"/>
            <a:chOff x="2880" y="1123"/>
            <a:chExt cx="2267" cy="2267"/>
          </a:xfrm>
        </p:grpSpPr>
        <p:sp>
          <p:nvSpPr>
            <p:cNvPr id="11278" name="Oval 12">
              <a:extLst>
                <a:ext uri="{FF2B5EF4-FFF2-40B4-BE49-F238E27FC236}">
                  <a16:creationId xmlns:a16="http://schemas.microsoft.com/office/drawing/2014/main" id="{FD59E9E4-A0AC-4AF1-9A8E-9336FE569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23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sp>
          <p:nvSpPr>
            <p:cNvPr id="11279" name="Oval 13">
              <a:extLst>
                <a:ext uri="{FF2B5EF4-FFF2-40B4-BE49-F238E27FC236}">
                  <a16:creationId xmlns:a16="http://schemas.microsoft.com/office/drawing/2014/main" id="{4122FA3F-3517-420D-852F-09B5E075F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53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sp>
          <p:nvSpPr>
            <p:cNvPr id="11280" name="Oval 14">
              <a:extLst>
                <a:ext uri="{FF2B5EF4-FFF2-40B4-BE49-F238E27FC236}">
                  <a16:creationId xmlns:a16="http://schemas.microsoft.com/office/drawing/2014/main" id="{80BB6D2B-2C4E-46DB-969E-908CCEB60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300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ＤＦ華康ゴシック体 Std W2" pitchFamily="34" charset="-128"/>
                  <a:ea typeface="ＤＦ華康ゴシック体 Std W2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ja-JP" altLang="en-US"/>
            </a:p>
          </p:txBody>
        </p:sp>
        <p:grpSp>
          <p:nvGrpSpPr>
            <p:cNvPr id="11281" name="Group 15">
              <a:extLst>
                <a:ext uri="{FF2B5EF4-FFF2-40B4-BE49-F238E27FC236}">
                  <a16:creationId xmlns:a16="http://schemas.microsoft.com/office/drawing/2014/main" id="{22DBAB35-34BE-401C-8F8E-7C03B80439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" y="1168"/>
              <a:ext cx="2178" cy="2177"/>
              <a:chOff x="2925" y="1162"/>
              <a:chExt cx="2178" cy="2177"/>
            </a:xfrm>
          </p:grpSpPr>
          <p:sp>
            <p:nvSpPr>
              <p:cNvPr id="11282" name="Line 16">
                <a:extLst>
                  <a:ext uri="{FF2B5EF4-FFF2-40B4-BE49-F238E27FC236}">
                    <a16:creationId xmlns:a16="http://schemas.microsoft.com/office/drawing/2014/main" id="{55DFF2CF-D37B-44F2-B73D-855A98521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1162"/>
                <a:ext cx="0" cy="2177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3" name="Line 17">
                <a:extLst>
                  <a:ext uri="{FF2B5EF4-FFF2-40B4-BE49-F238E27FC236}">
                    <a16:creationId xmlns:a16="http://schemas.microsoft.com/office/drawing/2014/main" id="{FF12A7B1-7BCF-4662-980D-6993A32E9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1162"/>
                <a:ext cx="2178" cy="40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4" name="Line 18">
                <a:extLst>
                  <a:ext uri="{FF2B5EF4-FFF2-40B4-BE49-F238E27FC236}">
                    <a16:creationId xmlns:a16="http://schemas.microsoft.com/office/drawing/2014/main" id="{31F49B8D-43FE-40D8-B0EF-78BEAF5FC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5" y="1570"/>
                <a:ext cx="2178" cy="176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38611" name="Text Box 19">
            <a:extLst>
              <a:ext uri="{FF2B5EF4-FFF2-40B4-BE49-F238E27FC236}">
                <a16:creationId xmlns:a16="http://schemas.microsoft.com/office/drawing/2014/main" id="{6399B589-8AA9-4CF9-AE9D-A054D787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38300"/>
            <a:ext cx="1708150" cy="4572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alpha val="60001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ＤＦ華康ゴシック体 Std W2" pitchFamily="34" charset="-128"/>
                <a:ea typeface="ＤＦ華康ゴシック体 Std W2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>
                <a:solidFill>
                  <a:srgbClr val="006600"/>
                </a:solidFill>
                <a:latin typeface="ＤＦ華康ゴシック体 Std W5"/>
                <a:ea typeface="ＤＦ華康ゴシック体 Std W5"/>
                <a:cs typeface="ＤＦ華康ゴシック体 Std W5"/>
              </a:rPr>
              <a:t>理論上最大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build="p"/>
      <p:bldP spid="238594" grpId="0" animBg="1"/>
      <p:bldP spid="238599" grpId="0"/>
      <p:bldP spid="238600" grpId="0"/>
      <p:bldP spid="238601" grpId="0"/>
      <p:bldP spid="238602" grpId="0" animBg="1"/>
      <p:bldP spid="238611" grpId="0" animBg="1"/>
    </p:bldLst>
  </p:timing>
</p:sld>
</file>

<file path=ppt/theme/theme1.xml><?xml version="1.0" encoding="utf-8"?>
<a:theme xmlns:a="http://schemas.openxmlformats.org/drawingml/2006/main" name="inou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メイリオしばり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oue" id="{78AABC88-1E05-42F9-BB35-3D123A87DD41}" vid="{ABD16502-4EB0-4BB6-8282-4AE26B5E7F27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inoue</Template>
  <TotalTime>67260</TotalTime>
  <Words>1251</Words>
  <Application>Microsoft Office PowerPoint</Application>
  <PresentationFormat>画面に合わせる (4:3)</PresentationFormat>
  <Paragraphs>131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メイリオ</vt:lpstr>
      <vt:lpstr>Euclid</vt:lpstr>
      <vt:lpstr>Lucida Sans</vt:lpstr>
      <vt:lpstr>ＤＦ華康ゴシック体 Std W5</vt:lpstr>
      <vt:lpstr>Euclid Symbol</vt:lpstr>
      <vt:lpstr>Wingdings</vt:lpstr>
      <vt:lpstr>Cambria Math</vt:lpstr>
      <vt:lpstr>Arial</vt:lpstr>
      <vt:lpstr>Courier New</vt:lpstr>
      <vt:lpstr>inoue</vt:lpstr>
      <vt:lpstr>第3回課題 解答・解説</vt:lpstr>
      <vt:lpstr>組み合わせの網羅</vt:lpstr>
      <vt:lpstr>組み合わせの網羅</vt:lpstr>
      <vt:lpstr>最大値を求める</vt:lpstr>
      <vt:lpstr>三角形の面積を求める</vt:lpstr>
      <vt:lpstr>三角形の面積を求める</vt:lpstr>
      <vt:lpstr>三角形の面積を求める</vt:lpstr>
      <vt:lpstr>繰り返し回数</vt:lpstr>
      <vt:lpstr>実行例</vt:lpstr>
      <vt:lpstr>発展的内容</vt:lpstr>
      <vt:lpstr>第3回課題について</vt:lpstr>
      <vt:lpstr>第3回課題について</vt:lpstr>
    </vt:vector>
  </TitlesOfParts>
  <Company>Ibaraki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第12回：木構造</dc:title>
  <dc:creator>inoue</dc:creator>
  <cp:lastModifiedBy>Kousuke INOUE</cp:lastModifiedBy>
  <cp:revision>673</cp:revision>
  <dcterms:created xsi:type="dcterms:W3CDTF">2006-01-11T14:31:15Z</dcterms:created>
  <dcterms:modified xsi:type="dcterms:W3CDTF">2024-10-15T23:45:05Z</dcterms:modified>
</cp:coreProperties>
</file>