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7" r:id="rId1"/>
  </p:sldMasterIdLst>
  <p:handoutMasterIdLst>
    <p:handoutMasterId r:id="rId9"/>
  </p:handoutMasterIdLst>
  <p:sldIdLst>
    <p:sldId id="256" r:id="rId2"/>
    <p:sldId id="257" r:id="rId3"/>
    <p:sldId id="262" r:id="rId4"/>
    <p:sldId id="263" r:id="rId5"/>
    <p:sldId id="265" r:id="rId6"/>
    <p:sldId id="266" r:id="rId7"/>
    <p:sldId id="267" r:id="rId8"/>
  </p:sldIdLst>
  <p:sldSz cx="9144000" cy="6858000" type="screen4x3"/>
  <p:notesSz cx="6735763" cy="9869488"/>
  <p:defaultTextStyle>
    <a:defPPr>
      <a:defRPr lang="ja-JP"/>
    </a:defPPr>
    <a:lvl1pPr algn="l" rtl="0" fontAlgn="base">
      <a:spcBef>
        <a:spcPct val="0"/>
      </a:spcBef>
      <a:spcAft>
        <a:spcPct val="0"/>
      </a:spcAft>
      <a:defRPr kumimoji="1" kern="1200">
        <a:solidFill>
          <a:schemeClr val="tx1"/>
        </a:solidFill>
        <a:latin typeface="メイリオ" pitchFamily="50" charset="-128"/>
        <a:ea typeface="ＭＳ Ｐゴシック" charset="-128"/>
        <a:cs typeface="+mn-cs"/>
      </a:defRPr>
    </a:lvl1pPr>
    <a:lvl2pPr marL="4572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2pPr>
    <a:lvl3pPr marL="9144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3pPr>
    <a:lvl4pPr marL="13716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4pPr>
    <a:lvl5pPr marL="1828800" algn="l" rtl="0" fontAlgn="base">
      <a:spcBef>
        <a:spcPct val="0"/>
      </a:spcBef>
      <a:spcAft>
        <a:spcPct val="0"/>
      </a:spcAft>
      <a:defRPr kumimoji="1" kern="1200">
        <a:solidFill>
          <a:schemeClr val="tx1"/>
        </a:solidFill>
        <a:latin typeface="メイリオ" pitchFamily="50" charset="-128"/>
        <a:ea typeface="ＭＳ Ｐゴシック" charset="-128"/>
        <a:cs typeface="+mn-cs"/>
      </a:defRPr>
    </a:lvl5pPr>
    <a:lvl6pPr marL="2286000" algn="l" defTabSz="914400" rtl="0" eaLnBrk="1" latinLnBrk="0" hangingPunct="1">
      <a:defRPr kumimoji="1" kern="1200">
        <a:solidFill>
          <a:schemeClr val="tx1"/>
        </a:solidFill>
        <a:latin typeface="メイリオ" pitchFamily="50" charset="-128"/>
        <a:ea typeface="ＭＳ Ｐゴシック" charset="-128"/>
        <a:cs typeface="+mn-cs"/>
      </a:defRPr>
    </a:lvl6pPr>
    <a:lvl7pPr marL="2743200" algn="l" defTabSz="914400" rtl="0" eaLnBrk="1" latinLnBrk="0" hangingPunct="1">
      <a:defRPr kumimoji="1" kern="1200">
        <a:solidFill>
          <a:schemeClr val="tx1"/>
        </a:solidFill>
        <a:latin typeface="メイリオ" pitchFamily="50" charset="-128"/>
        <a:ea typeface="ＭＳ Ｐゴシック" charset="-128"/>
        <a:cs typeface="+mn-cs"/>
      </a:defRPr>
    </a:lvl7pPr>
    <a:lvl8pPr marL="3200400" algn="l" defTabSz="914400" rtl="0" eaLnBrk="1" latinLnBrk="0" hangingPunct="1">
      <a:defRPr kumimoji="1" kern="1200">
        <a:solidFill>
          <a:schemeClr val="tx1"/>
        </a:solidFill>
        <a:latin typeface="メイリオ" pitchFamily="50" charset="-128"/>
        <a:ea typeface="ＭＳ Ｐゴシック" charset="-128"/>
        <a:cs typeface="+mn-cs"/>
      </a:defRPr>
    </a:lvl8pPr>
    <a:lvl9pPr marL="3657600" algn="l" defTabSz="914400" rtl="0" eaLnBrk="1" latinLnBrk="0" hangingPunct="1">
      <a:defRPr kumimoji="1" kern="1200">
        <a:solidFill>
          <a:schemeClr val="tx1"/>
        </a:solidFill>
        <a:latin typeface="メイリオ" pitchFamily="50"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031" cy="492939"/>
          </a:xfrm>
          <a:prstGeom prst="rect">
            <a:avLst/>
          </a:prstGeom>
        </p:spPr>
        <p:txBody>
          <a:bodyPr vert="horz" lIns="87590" tIns="43795" rIns="87590" bIns="43795"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226" y="1"/>
            <a:ext cx="2919031" cy="492939"/>
          </a:xfrm>
          <a:prstGeom prst="rect">
            <a:avLst/>
          </a:prstGeom>
        </p:spPr>
        <p:txBody>
          <a:bodyPr vert="horz" lIns="87590" tIns="43795" rIns="87590" bIns="43795" rtlCol="0"/>
          <a:lstStyle>
            <a:lvl1pPr algn="r">
              <a:defRPr sz="1100"/>
            </a:lvl1pPr>
          </a:lstStyle>
          <a:p>
            <a:fld id="{A15DE98D-3EE1-4805-98CB-B7FE033F576B}" type="datetimeFigureOut">
              <a:rPr kumimoji="1" lang="ja-JP" altLang="en-US" smtClean="0"/>
              <a:t>2024/10/22</a:t>
            </a:fld>
            <a:endParaRPr kumimoji="1" lang="ja-JP" altLang="en-US"/>
          </a:p>
        </p:txBody>
      </p:sp>
      <p:sp>
        <p:nvSpPr>
          <p:cNvPr id="4" name="フッター プレースホルダー 3"/>
          <p:cNvSpPr>
            <a:spLocks noGrp="1"/>
          </p:cNvSpPr>
          <p:nvPr>
            <p:ph type="ftr" sz="quarter" idx="2"/>
          </p:nvPr>
        </p:nvSpPr>
        <p:spPr>
          <a:xfrm>
            <a:off x="1" y="9375018"/>
            <a:ext cx="2919031" cy="492939"/>
          </a:xfrm>
          <a:prstGeom prst="rect">
            <a:avLst/>
          </a:prstGeom>
        </p:spPr>
        <p:txBody>
          <a:bodyPr vert="horz" lIns="87590" tIns="43795" rIns="87590" bIns="43795"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226" y="9375018"/>
            <a:ext cx="2919031" cy="492939"/>
          </a:xfrm>
          <a:prstGeom prst="rect">
            <a:avLst/>
          </a:prstGeom>
        </p:spPr>
        <p:txBody>
          <a:bodyPr vert="horz" lIns="87590" tIns="43795" rIns="87590" bIns="43795" rtlCol="0" anchor="b"/>
          <a:lstStyle>
            <a:lvl1pPr algn="r">
              <a:defRPr sz="1100"/>
            </a:lvl1pPr>
          </a:lstStyle>
          <a:p>
            <a:fld id="{7AEF8A4D-A403-4FAC-AFD0-AF7351201037}" type="slidenum">
              <a:rPr kumimoji="1" lang="ja-JP" altLang="en-US" smtClean="0"/>
              <a:t>‹#›</a:t>
            </a:fld>
            <a:endParaRPr kumimoji="1" lang="ja-JP" altLang="en-US"/>
          </a:p>
        </p:txBody>
      </p:sp>
    </p:spTree>
    <p:extLst>
      <p:ext uri="{BB962C8B-B14F-4D97-AF65-F5344CB8AC3E}">
        <p14:creationId xmlns:p14="http://schemas.microsoft.com/office/powerpoint/2010/main" val="33619341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6146" name="Rectangle 2"/>
          <p:cNvSpPr>
            <a:spLocks noGrp="1" noChangeArrowheads="1"/>
          </p:cNvSpPr>
          <p:nvPr>
            <p:ph type="ctrTitle"/>
          </p:nvPr>
        </p:nvSpPr>
        <p:spPr>
          <a:xfrm>
            <a:off x="685800" y="990600"/>
            <a:ext cx="77724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sz="1200"/>
            </a:lvl1pPr>
          </a:lstStyle>
          <a:p>
            <a:pPr>
              <a:defRPr/>
            </a:pPr>
            <a:fld id="{593E5DCD-A204-47B9-8FBD-9215D58C09A8}" type="datetime1">
              <a:rPr lang="ja-JP" altLang="en-US" smtClean="0"/>
              <a:pPr>
                <a:defRPr/>
              </a:pPr>
              <a:t>2024/10/22</a:t>
            </a:fld>
            <a:endParaRPr lang="ja-JP" alt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z="1200"/>
            </a:lvl1pPr>
          </a:lstStyle>
          <a:p>
            <a:pPr>
              <a:defRPr/>
            </a:pPr>
            <a:endParaRPr lang="ja-JP" alt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z="1800">
                <a:latin typeface="+mn-lt"/>
                <a:ea typeface="メイリオ" pitchFamily="50" charset="-128"/>
              </a:defRPr>
            </a:lvl1pPr>
          </a:lstStyle>
          <a:p>
            <a:pPr>
              <a:defRPr/>
            </a:pPr>
            <a:fld id="{30B78587-CF67-4A91-87B4-D09CF73E479A}" type="slidenum">
              <a:rPr lang="ja-JP" altLang="en-US" smtClean="0"/>
              <a:pPr>
                <a:defRPr/>
              </a:pPr>
              <a:t>‹#›</a:t>
            </a:fld>
            <a:endParaRPr lang="ja-JP" altLang="en-US"/>
          </a:p>
        </p:txBody>
      </p:sp>
    </p:spTree>
    <p:extLst>
      <p:ext uri="{BB962C8B-B14F-4D97-AF65-F5344CB8AC3E}">
        <p14:creationId xmlns:p14="http://schemas.microsoft.com/office/powerpoint/2010/main" val="85196309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7E67FFCD-F7A0-483B-9108-912436DEA45D}" type="datetime1">
              <a:rPr lang="ja-JP" altLang="en-US" smtClean="0"/>
              <a:pPr>
                <a:defRPr/>
              </a:pPr>
              <a:t>2024/10/22</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047A7DC1-C3DC-4345-BB59-DDADB59CCE1B}" type="slidenum">
              <a:rPr lang="ja-JP" altLang="en-US" smtClean="0"/>
              <a:pPr>
                <a:defRPr/>
              </a:pPr>
              <a:t>‹#›</a:t>
            </a:fld>
            <a:endParaRPr lang="ja-JP" altLang="en-US"/>
          </a:p>
        </p:txBody>
      </p:sp>
    </p:spTree>
    <p:extLst>
      <p:ext uri="{BB962C8B-B14F-4D97-AF65-F5344CB8AC3E}">
        <p14:creationId xmlns:p14="http://schemas.microsoft.com/office/powerpoint/2010/main" val="226967864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38938" y="188913"/>
            <a:ext cx="2162175"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50825" y="188913"/>
            <a:ext cx="6335713"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45AECF78-64D1-4944-9B5B-E29C6AAE2BA9}" type="datetime1">
              <a:rPr lang="ja-JP" altLang="en-US" smtClean="0"/>
              <a:pPr>
                <a:defRPr/>
              </a:pPr>
              <a:t>2024/10/22</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10A624F4-A877-4157-AF8A-14CAF96F9C69}" type="slidenum">
              <a:rPr lang="ja-JP" altLang="en-US" smtClean="0"/>
              <a:pPr>
                <a:defRPr/>
              </a:pPr>
              <a:t>‹#›</a:t>
            </a:fld>
            <a:endParaRPr lang="ja-JP" altLang="en-US"/>
          </a:p>
        </p:txBody>
      </p:sp>
    </p:spTree>
    <p:extLst>
      <p:ext uri="{BB962C8B-B14F-4D97-AF65-F5344CB8AC3E}">
        <p14:creationId xmlns:p14="http://schemas.microsoft.com/office/powerpoint/2010/main" val="375004841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88900"/>
            <a:ext cx="8001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566738" y="1177925"/>
            <a:ext cx="39243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3438" y="1177925"/>
            <a:ext cx="39243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3438" y="3640138"/>
            <a:ext cx="39243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609600" y="6381750"/>
            <a:ext cx="1981200" cy="339725"/>
          </a:xfrm>
        </p:spPr>
        <p:txBody>
          <a:bodyPr/>
          <a:lstStyle>
            <a:lvl1pPr>
              <a:defRPr/>
            </a:lvl1pPr>
          </a:lstStyle>
          <a:p>
            <a:pPr>
              <a:defRPr/>
            </a:pPr>
            <a:fld id="{D666FD79-7538-4395-9BA4-37C82045468D}" type="datetime1">
              <a:rPr lang="ja-JP" altLang="en-US" smtClean="0"/>
              <a:pPr>
                <a:defRPr/>
              </a:pPr>
              <a:t>2024/10/22</a:t>
            </a:fld>
            <a:endParaRPr lang="ja-JP" altLang="en-US"/>
          </a:p>
        </p:txBody>
      </p:sp>
      <p:sp>
        <p:nvSpPr>
          <p:cNvPr id="7" name="フッター プレースホルダ 6"/>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7"/>
          <p:cNvSpPr>
            <a:spLocks noGrp="1"/>
          </p:cNvSpPr>
          <p:nvPr>
            <p:ph type="sldNum" sz="quarter" idx="12"/>
          </p:nvPr>
        </p:nvSpPr>
        <p:spPr>
          <a:xfrm>
            <a:off x="6553200" y="6381750"/>
            <a:ext cx="1981200" cy="339725"/>
          </a:xfrm>
        </p:spPr>
        <p:txBody>
          <a:bodyPr/>
          <a:lstStyle>
            <a:lvl1pPr>
              <a:defRPr/>
            </a:lvl1pPr>
          </a:lstStyle>
          <a:p>
            <a:pPr>
              <a:defRPr/>
            </a:pPr>
            <a:fld id="{05C3B61E-677F-43B3-AFC5-DAE11ADAF070}" type="slidenum">
              <a:rPr lang="ja-JP" altLang="en-US" smtClean="0"/>
              <a:pPr>
                <a:defRPr/>
              </a:pPr>
              <a:t>‹#›</a:t>
            </a:fld>
            <a:endParaRPr lang="ja-JP" altLang="en-US"/>
          </a:p>
        </p:txBody>
      </p:sp>
    </p:spTree>
    <p:extLst>
      <p:ext uri="{BB962C8B-B14F-4D97-AF65-F5344CB8AC3E}">
        <p14:creationId xmlns:p14="http://schemas.microsoft.com/office/powerpoint/2010/main" val="372629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8763" y="332432"/>
            <a:ext cx="8642350"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250825" y="1142316"/>
            <a:ext cx="8642350"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p:cNvSpPr>
            <a:spLocks noGrp="1" noChangeArrowheads="1"/>
          </p:cNvSpPr>
          <p:nvPr>
            <p:ph type="dt" sz="half" idx="10"/>
          </p:nvPr>
        </p:nvSpPr>
        <p:spPr/>
        <p:txBody>
          <a:bodyPr/>
          <a:lstStyle>
            <a:lvl1pPr>
              <a:defRPr/>
            </a:lvl1pPr>
          </a:lstStyle>
          <a:p>
            <a:pPr>
              <a:defRPr/>
            </a:pPr>
            <a:fld id="{3245CA08-AE75-4144-8B16-0D55C624FFB2}" type="datetime1">
              <a:rPr lang="ja-JP" altLang="en-US" smtClean="0"/>
              <a:pPr>
                <a:defRPr/>
              </a:pPr>
              <a:t>2024/10/22</a:t>
            </a:fld>
            <a:endParaRPr lang="ja-JP" altLang="en-US"/>
          </a:p>
        </p:txBody>
      </p:sp>
      <p:sp>
        <p:nvSpPr>
          <p:cNvPr id="5" name="Rectangle 7"/>
          <p:cNvSpPr>
            <a:spLocks noGrp="1" noChangeArrowheads="1"/>
          </p:cNvSpPr>
          <p:nvPr>
            <p:ph type="ftr" sz="quarter" idx="11"/>
          </p:nvPr>
        </p:nvSpPr>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xfrm>
            <a:off x="7902575" y="6451600"/>
            <a:ext cx="973138" cy="339725"/>
          </a:xfrm>
        </p:spPr>
        <p:txBody>
          <a:bodyPr/>
          <a:lstStyle>
            <a:lvl1pPr>
              <a:defRPr b="1"/>
            </a:lvl1pPr>
          </a:lstStyle>
          <a:p>
            <a:pPr>
              <a:defRPr/>
            </a:pPr>
            <a:fld id="{8E919D9D-152C-42DC-93F4-C4E4D3ED9CC0}" type="slidenum">
              <a:rPr lang="ja-JP" altLang="en-US" smtClean="0"/>
              <a:pPr>
                <a:defRPr/>
              </a:pPr>
              <a:t>‹#›</a:t>
            </a:fld>
            <a:endParaRPr lang="ja-JP" altLang="en-US"/>
          </a:p>
        </p:txBody>
      </p:sp>
    </p:spTree>
    <p:extLst>
      <p:ext uri="{BB962C8B-B14F-4D97-AF65-F5344CB8AC3E}">
        <p14:creationId xmlns:p14="http://schemas.microsoft.com/office/powerpoint/2010/main" val="315609913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fld id="{C676AB0F-E7B9-41AA-8CF9-8DAFA5F5E208}" type="datetime1">
              <a:rPr lang="ja-JP" altLang="en-US" smtClean="0"/>
              <a:pPr>
                <a:defRPr/>
              </a:pPr>
              <a:t>2024/10/22</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7956EFC1-A488-4233-A26D-94426D2B45F6}" type="slidenum">
              <a:rPr lang="ja-JP" altLang="en-US" smtClean="0"/>
              <a:pPr>
                <a:defRPr/>
              </a:pPr>
              <a:t>‹#›</a:t>
            </a:fld>
            <a:endParaRPr lang="ja-JP" altLang="en-US"/>
          </a:p>
        </p:txBody>
      </p:sp>
    </p:spTree>
    <p:extLst>
      <p:ext uri="{BB962C8B-B14F-4D97-AF65-F5344CB8AC3E}">
        <p14:creationId xmlns:p14="http://schemas.microsoft.com/office/powerpoint/2010/main" val="955916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250825"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125538"/>
            <a:ext cx="4244975"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fld id="{6F8C124A-4BB2-4B4E-828B-F2EF304919A9}" type="datetime1">
              <a:rPr lang="ja-JP" altLang="en-US" smtClean="0"/>
              <a:pPr>
                <a:defRPr/>
              </a:pPr>
              <a:t>2024/10/22</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86F767BC-1C14-4FC9-B89D-467AFCB08F9B}" type="slidenum">
              <a:rPr lang="ja-JP" altLang="en-US" smtClean="0"/>
              <a:pPr>
                <a:defRPr/>
              </a:pPr>
              <a:t>‹#›</a:t>
            </a:fld>
            <a:endParaRPr lang="ja-JP" altLang="en-US"/>
          </a:p>
        </p:txBody>
      </p:sp>
    </p:spTree>
    <p:extLst>
      <p:ext uri="{BB962C8B-B14F-4D97-AF65-F5344CB8AC3E}">
        <p14:creationId xmlns:p14="http://schemas.microsoft.com/office/powerpoint/2010/main" val="181828917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fld id="{CA9BAD5F-547D-42F3-8593-9CC4CC17F95D}" type="datetime1">
              <a:rPr lang="ja-JP" altLang="en-US" smtClean="0"/>
              <a:pPr>
                <a:defRPr/>
              </a:pPr>
              <a:t>2024/10/22</a:t>
            </a:fld>
            <a:endParaRPr lang="ja-JP"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9" name="Rectangle 8"/>
          <p:cNvSpPr>
            <a:spLocks noGrp="1" noChangeArrowheads="1"/>
          </p:cNvSpPr>
          <p:nvPr>
            <p:ph type="sldNum" sz="quarter" idx="12"/>
          </p:nvPr>
        </p:nvSpPr>
        <p:spPr>
          <a:ln/>
        </p:spPr>
        <p:txBody>
          <a:bodyPr/>
          <a:lstStyle>
            <a:lvl1pPr>
              <a:defRPr/>
            </a:lvl1pPr>
          </a:lstStyle>
          <a:p>
            <a:pPr>
              <a:defRPr/>
            </a:pPr>
            <a:fld id="{FFDA64B8-737D-4B46-A1D6-CE7B06AC3799}" type="slidenum">
              <a:rPr lang="ja-JP" altLang="en-US" smtClean="0"/>
              <a:pPr>
                <a:defRPr/>
              </a:pPr>
              <a:t>‹#›</a:t>
            </a:fld>
            <a:endParaRPr lang="ja-JP" altLang="en-US"/>
          </a:p>
        </p:txBody>
      </p:sp>
    </p:spTree>
    <p:extLst>
      <p:ext uri="{BB962C8B-B14F-4D97-AF65-F5344CB8AC3E}">
        <p14:creationId xmlns:p14="http://schemas.microsoft.com/office/powerpoint/2010/main" val="54789083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fld id="{DEC1E92B-82F0-42D8-83BD-2DEA00D8A100}" type="datetime1">
              <a:rPr lang="ja-JP" altLang="en-US" smtClean="0"/>
              <a:pPr>
                <a:defRPr/>
              </a:pPr>
              <a:t>2024/10/22</a:t>
            </a:fld>
            <a:endParaRPr lang="ja-JP"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5" name="Rectangle 8"/>
          <p:cNvSpPr>
            <a:spLocks noGrp="1" noChangeArrowheads="1"/>
          </p:cNvSpPr>
          <p:nvPr>
            <p:ph type="sldNum" sz="quarter" idx="12"/>
          </p:nvPr>
        </p:nvSpPr>
        <p:spPr>
          <a:ln/>
        </p:spPr>
        <p:txBody>
          <a:bodyPr/>
          <a:lstStyle>
            <a:lvl1pPr>
              <a:defRPr/>
            </a:lvl1pPr>
          </a:lstStyle>
          <a:p>
            <a:pPr>
              <a:defRPr/>
            </a:pPr>
            <a:fld id="{27BC4A60-91E9-477F-8F21-81A245D08ACF}" type="slidenum">
              <a:rPr lang="ja-JP" altLang="en-US" smtClean="0"/>
              <a:pPr>
                <a:defRPr/>
              </a:pPr>
              <a:t>‹#›</a:t>
            </a:fld>
            <a:endParaRPr lang="ja-JP" altLang="en-US"/>
          </a:p>
        </p:txBody>
      </p:sp>
    </p:spTree>
    <p:extLst>
      <p:ext uri="{BB962C8B-B14F-4D97-AF65-F5344CB8AC3E}">
        <p14:creationId xmlns:p14="http://schemas.microsoft.com/office/powerpoint/2010/main" val="9542486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D9DE0D5A-2138-4763-8DA5-F1ADBC63B6C2}" type="datetime1">
              <a:rPr lang="ja-JP" altLang="en-US" smtClean="0"/>
              <a:pPr>
                <a:defRPr/>
              </a:pPr>
              <a:t>2024/10/22</a:t>
            </a:fld>
            <a:endParaRPr lang="ja-JP"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4" name="Rectangle 8"/>
          <p:cNvSpPr>
            <a:spLocks noGrp="1" noChangeArrowheads="1"/>
          </p:cNvSpPr>
          <p:nvPr>
            <p:ph type="sldNum" sz="quarter" idx="12"/>
          </p:nvPr>
        </p:nvSpPr>
        <p:spPr>
          <a:ln/>
        </p:spPr>
        <p:txBody>
          <a:bodyPr/>
          <a:lstStyle>
            <a:lvl1pPr>
              <a:defRPr/>
            </a:lvl1pPr>
          </a:lstStyle>
          <a:p>
            <a:pPr>
              <a:defRPr/>
            </a:pPr>
            <a:fld id="{7AB16CCF-8729-437C-9154-D55AAD6AD65F}" type="slidenum">
              <a:rPr lang="ja-JP" altLang="en-US" smtClean="0"/>
              <a:pPr>
                <a:defRPr/>
              </a:pPr>
              <a:t>‹#›</a:t>
            </a:fld>
            <a:endParaRPr lang="ja-JP" altLang="en-US"/>
          </a:p>
        </p:txBody>
      </p:sp>
    </p:spTree>
    <p:extLst>
      <p:ext uri="{BB962C8B-B14F-4D97-AF65-F5344CB8AC3E}">
        <p14:creationId xmlns:p14="http://schemas.microsoft.com/office/powerpoint/2010/main" val="243119170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FDE93482-584F-40F4-A9B1-0C5F7998F7FB}" type="datetime1">
              <a:rPr lang="ja-JP" altLang="en-US" smtClean="0"/>
              <a:pPr>
                <a:defRPr/>
              </a:pPr>
              <a:t>2024/10/22</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E4F299AB-9ECA-48D0-AE3D-DD6BCB277A72}" type="slidenum">
              <a:rPr lang="ja-JP" altLang="en-US" smtClean="0"/>
              <a:pPr>
                <a:defRPr/>
              </a:pPr>
              <a:t>‹#›</a:t>
            </a:fld>
            <a:endParaRPr lang="ja-JP" altLang="en-US"/>
          </a:p>
        </p:txBody>
      </p:sp>
    </p:spTree>
    <p:extLst>
      <p:ext uri="{BB962C8B-B14F-4D97-AF65-F5344CB8AC3E}">
        <p14:creationId xmlns:p14="http://schemas.microsoft.com/office/powerpoint/2010/main" val="262371423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BC4B2FEC-F14B-46E0-82F9-C7F6C45B45A0}" type="datetime1">
              <a:rPr lang="ja-JP" altLang="en-US" smtClean="0"/>
              <a:pPr>
                <a:defRPr/>
              </a:pPr>
              <a:t>2024/10/22</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3BF2F888-FE0B-400C-AE06-52D9F7BE1E2F}" type="slidenum">
              <a:rPr lang="ja-JP" altLang="en-US" smtClean="0"/>
              <a:pPr>
                <a:defRPr/>
              </a:pPr>
              <a:t>‹#›</a:t>
            </a:fld>
            <a:endParaRPr lang="ja-JP" altLang="en-US"/>
          </a:p>
        </p:txBody>
      </p:sp>
    </p:spTree>
    <p:extLst>
      <p:ext uri="{BB962C8B-B14F-4D97-AF65-F5344CB8AC3E}">
        <p14:creationId xmlns:p14="http://schemas.microsoft.com/office/powerpoint/2010/main" val="34215209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8763" y="188913"/>
            <a:ext cx="86423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250825" y="1125538"/>
            <a:ext cx="86423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250825" y="909638"/>
            <a:ext cx="8642350" cy="136525"/>
          </a:xfrm>
          <a:custGeom>
            <a:avLst/>
            <a:gdLst>
              <a:gd name="T0" fmla="*/ 0 w 1000"/>
              <a:gd name="T1" fmla="*/ 0 h 1000"/>
              <a:gd name="T2" fmla="*/ 2147483647 w 1000"/>
              <a:gd name="T3" fmla="*/ 0 h 1000"/>
              <a:gd name="T4" fmla="*/ 2147483647 w 1000"/>
              <a:gd name="T5" fmla="*/ 18639076 h 1000"/>
              <a:gd name="T6" fmla="*/ 0 w 1000"/>
              <a:gd name="T7" fmla="*/ 18639076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250825" y="6381750"/>
            <a:ext cx="864235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6" name="Rectangle 6"/>
          <p:cNvSpPr>
            <a:spLocks noGrp="1" noChangeArrowheads="1"/>
          </p:cNvSpPr>
          <p:nvPr>
            <p:ph type="dt" sz="half" idx="2"/>
          </p:nvPr>
        </p:nvSpPr>
        <p:spPr bwMode="auto">
          <a:xfrm>
            <a:off x="395288"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600">
                <a:latin typeface="+mn-ea"/>
                <a:ea typeface="+mn-ea"/>
                <a:cs typeface="+mn-cs"/>
              </a:defRPr>
            </a:lvl1pPr>
          </a:lstStyle>
          <a:p>
            <a:pPr>
              <a:defRPr/>
            </a:pPr>
            <a:fld id="{E469D6CA-CEFE-496E-B722-C2209BE6798F}" type="datetime1">
              <a:rPr lang="ja-JP" altLang="en-US" smtClean="0"/>
              <a:pPr>
                <a:defRPr/>
              </a:pPr>
              <a:t>2024/10/22</a:t>
            </a:fld>
            <a:endParaRPr lang="ja-JP" altLang="en-US"/>
          </a:p>
        </p:txBody>
      </p:sp>
      <p:sp>
        <p:nvSpPr>
          <p:cNvPr id="5127" name="Rectangle 7"/>
          <p:cNvSpPr>
            <a:spLocks noGrp="1" noChangeArrowheads="1"/>
          </p:cNvSpPr>
          <p:nvPr>
            <p:ph type="ftr" sz="quarter" idx="3"/>
          </p:nvPr>
        </p:nvSpPr>
        <p:spPr bwMode="auto">
          <a:xfrm>
            <a:off x="3124200" y="6381750"/>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600">
                <a:latin typeface="+mn-ea"/>
                <a:ea typeface="+mn-ea"/>
                <a:cs typeface="+mn-cs"/>
              </a:defRPr>
            </a:lvl1pPr>
          </a:lstStyle>
          <a:p>
            <a:pPr>
              <a:defRPr/>
            </a:pPr>
            <a:endParaRPr lang="ja-JP" altLang="en-US"/>
          </a:p>
        </p:txBody>
      </p:sp>
      <p:sp>
        <p:nvSpPr>
          <p:cNvPr id="5128" name="Rectangle 8"/>
          <p:cNvSpPr>
            <a:spLocks noGrp="1" noChangeArrowheads="1"/>
          </p:cNvSpPr>
          <p:nvPr>
            <p:ph type="sldNum" sz="quarter" idx="4"/>
          </p:nvPr>
        </p:nvSpPr>
        <p:spPr bwMode="auto">
          <a:xfrm>
            <a:off x="6804025" y="6381750"/>
            <a:ext cx="19812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1" sz="1600">
                <a:latin typeface="+mn-lt"/>
                <a:ea typeface="+mn-ea"/>
                <a:cs typeface="+mn-cs"/>
              </a:defRPr>
            </a:lvl1pPr>
          </a:lstStyle>
          <a:p>
            <a:pPr>
              <a:defRPr/>
            </a:pPr>
            <a:fld id="{1BE3A11F-B6D1-497F-A8E6-45C42802B60D}" type="slidenum">
              <a:rPr lang="ja-JP" altLang="en-US" smtClean="0"/>
              <a:pPr>
                <a:defRPr/>
              </a:pPr>
              <a:t>‹#›</a:t>
            </a:fld>
            <a:endParaRPr lang="ja-JP" altLang="en-US"/>
          </a:p>
        </p:txBody>
      </p:sp>
    </p:spTree>
    <p:extLst>
      <p:ext uri="{BB962C8B-B14F-4D97-AF65-F5344CB8AC3E}">
        <p14:creationId xmlns:p14="http://schemas.microsoft.com/office/powerpoint/2010/main" val="249315674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p:fade/>
  </p:transition>
  <p:hf hdr="0" ftr="0" dt="0"/>
  <p:txStyles>
    <p:titleStyle>
      <a:lvl1pPr algn="l" rtl="0" eaLnBrk="1" fontAlgn="base" hangingPunct="1">
        <a:spcBef>
          <a:spcPct val="0"/>
        </a:spcBef>
        <a:spcAft>
          <a:spcPct val="0"/>
        </a:spcAft>
        <a:defRPr kumimoji="1" sz="3600">
          <a:solidFill>
            <a:schemeClr val="tx2"/>
          </a:solidFill>
          <a:latin typeface="+mj-lt"/>
          <a:ea typeface="+mj-ea"/>
          <a:cs typeface="メイリオ" pitchFamily="50" charset="-128"/>
        </a:defRPr>
      </a:lvl1pPr>
      <a:lvl2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1" fontAlgn="base" hangingPunct="1">
        <a:spcBef>
          <a:spcPct val="20000"/>
        </a:spcBef>
        <a:spcAft>
          <a:spcPct val="0"/>
        </a:spcAft>
        <a:buClr>
          <a:schemeClr val="accent2"/>
        </a:buClr>
        <a:buFont typeface="Wingdings" pitchFamily="2" charset="2"/>
        <a:buChar char="o"/>
        <a:defRPr kumimoji="1" sz="2400">
          <a:solidFill>
            <a:schemeClr val="tx1"/>
          </a:solidFill>
          <a:latin typeface="+mn-lt"/>
          <a:ea typeface="+mn-ea"/>
          <a:cs typeface="メイリオ" pitchFamily="50" charset="-128"/>
        </a:defRPr>
      </a:lvl1pPr>
      <a:lvl2pPr marL="908050" indent="-436563" algn="l" rtl="0" eaLnBrk="1" fontAlgn="base" hangingPunct="1">
        <a:spcBef>
          <a:spcPct val="20000"/>
        </a:spcBef>
        <a:spcAft>
          <a:spcPct val="0"/>
        </a:spcAft>
        <a:buClr>
          <a:schemeClr val="accent2"/>
        </a:buClr>
        <a:buFont typeface="Wingdings" pitchFamily="2" charset="2"/>
        <a:buChar char="n"/>
        <a:defRPr kumimoji="1" sz="2400">
          <a:solidFill>
            <a:schemeClr val="tx1"/>
          </a:solidFill>
          <a:latin typeface="+mn-lt"/>
          <a:ea typeface="+mn-ea"/>
          <a:cs typeface="メイリオ" pitchFamily="50" charset="-128"/>
        </a:defRPr>
      </a:lvl2pPr>
      <a:lvl3pPr marL="1304925" indent="-395288" algn="l" rtl="0" eaLnBrk="1" fontAlgn="base" hangingPunct="1">
        <a:spcBef>
          <a:spcPct val="20000"/>
        </a:spcBef>
        <a:spcAft>
          <a:spcPct val="0"/>
        </a:spcAft>
        <a:buClr>
          <a:schemeClr val="accent2"/>
        </a:buClr>
        <a:buFont typeface="Wingdings" pitchFamily="2" charset="2"/>
        <a:buChar char="o"/>
        <a:defRPr kumimoji="1" sz="2000">
          <a:solidFill>
            <a:schemeClr val="tx1"/>
          </a:solidFill>
          <a:latin typeface="+mn-lt"/>
          <a:ea typeface="+mn-ea"/>
          <a:cs typeface="メイリオ" pitchFamily="50" charset="-128"/>
        </a:defRPr>
      </a:lvl3pPr>
      <a:lvl4pPr marL="1693863" indent="-387350" algn="l" rtl="0" eaLnBrk="1" fontAlgn="base" hangingPunct="1">
        <a:spcBef>
          <a:spcPct val="20000"/>
        </a:spcBef>
        <a:spcAft>
          <a:spcPct val="0"/>
        </a:spcAft>
        <a:buClr>
          <a:schemeClr val="accent2"/>
        </a:buClr>
        <a:buFont typeface="Wingdings" pitchFamily="2" charset="2"/>
        <a:buChar char="n"/>
        <a:defRPr kumimoji="1" sz="2000">
          <a:solidFill>
            <a:schemeClr val="tx1"/>
          </a:solidFill>
          <a:latin typeface="+mn-lt"/>
          <a:ea typeface="+mn-ea"/>
          <a:cs typeface="メイリオ" pitchFamily="50" charset="-128"/>
        </a:defRPr>
      </a:lvl4pPr>
      <a:lvl5pPr marL="20939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 </a:t>
            </a:r>
            <a:r>
              <a:rPr lang="en-US" altLang="ja-JP" dirty="0"/>
              <a:t>(</a:t>
            </a:r>
            <a:r>
              <a:rPr lang="ja-JP" altLang="en-US" dirty="0"/>
              <a:t>数値計算の体験</a:t>
            </a:r>
            <a:r>
              <a:rPr lang="en-US" altLang="ja-JP" dirty="0"/>
              <a:t>)</a:t>
            </a:r>
            <a:endParaRPr kumimoji="1" lang="ja-JP" altLang="en-US" dirty="0"/>
          </a:p>
        </p:txBody>
      </p:sp>
      <mc:AlternateContent xmlns:mc="http://schemas.openxmlformats.org/markup-compatibility/2006" xmlns:a14="http://schemas.microsoft.com/office/drawing/2010/main">
        <mc:Choice Requires="a14">
          <p:sp>
            <p:nvSpPr>
              <p:cNvPr id="5" name="コンテンツ プレースホルダー 4"/>
              <p:cNvSpPr>
                <a:spLocks noGrp="1"/>
              </p:cNvSpPr>
              <p:nvPr>
                <p:ph idx="1"/>
              </p:nvPr>
            </p:nvSpPr>
            <p:spPr/>
            <p:txBody>
              <a:bodyPr/>
              <a:lstStyle/>
              <a:p>
                <a:pPr marL="0" indent="0">
                  <a:buNone/>
                </a:pPr>
                <a14:m>
                  <m:oMath xmlns:m="http://schemas.openxmlformats.org/officeDocument/2006/math">
                    <m:r>
                      <a:rPr kumimoji="1" lang="en-US" altLang="ja-JP" i="1" dirty="0" smtClean="0">
                        <a:latin typeface="Cambria Math"/>
                      </a:rPr>
                      <m:t>𝑥𝑦</m:t>
                    </m:r>
                  </m:oMath>
                </a14:m>
                <a:r>
                  <a:rPr lang="en-US" altLang="ja-JP" sz="1200" dirty="0"/>
                  <a:t> </a:t>
                </a:r>
                <a:r>
                  <a:rPr kumimoji="1" lang="ja-JP" altLang="en-US" dirty="0"/>
                  <a:t>平面上の原点において，図のように </a:t>
                </a:r>
                <a14:m>
                  <m:oMath xmlns:m="http://schemas.openxmlformats.org/officeDocument/2006/math">
                    <m:r>
                      <a:rPr kumimoji="1" lang="en-US" altLang="ja-JP" i="1" dirty="0" smtClean="0">
                        <a:latin typeface="Cambria Math"/>
                      </a:rPr>
                      <m:t>𝑥</m:t>
                    </m:r>
                  </m:oMath>
                </a14:m>
                <a:r>
                  <a:rPr lang="ja-JP" altLang="en-US" sz="1200" dirty="0"/>
                  <a:t> </a:t>
                </a:r>
                <a:r>
                  <a:rPr lang="ja-JP" altLang="en-US" dirty="0"/>
                  <a:t>軸に対して角度 </a:t>
                </a:r>
                <a14:m>
                  <m:oMath xmlns:m="http://schemas.openxmlformats.org/officeDocument/2006/math">
                    <m:r>
                      <a:rPr lang="ja-JP" altLang="en-US" i="1" smtClean="0">
                        <a:latin typeface="Cambria Math"/>
                      </a:rPr>
                      <m:t>𝜃</m:t>
                    </m:r>
                  </m:oMath>
                </a14:m>
                <a:r>
                  <a:rPr lang="en-US" altLang="ja-JP" sz="1200" dirty="0"/>
                  <a:t> </a:t>
                </a:r>
                <a:r>
                  <a:rPr lang="ja-JP" altLang="en-US" dirty="0"/>
                  <a:t>の方向に初速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a:rPr>
                          <m:t>𝑣</m:t>
                        </m:r>
                      </m:e>
                      <m:sub>
                        <m:r>
                          <a:rPr lang="en-US" altLang="ja-JP" b="0" i="1" smtClean="0">
                            <a:latin typeface="Cambria Math"/>
                          </a:rPr>
                          <m:t>0</m:t>
                        </m:r>
                      </m:sub>
                    </m:sSub>
                  </m:oMath>
                </a14:m>
                <a:r>
                  <a:rPr lang="ja-JP" altLang="en-US" dirty="0"/>
                  <a:t>で物体を投げあげることを考える．飛行中の物体は，重力 </a:t>
                </a:r>
                <a14:m>
                  <m:oMath xmlns:m="http://schemas.openxmlformats.org/officeDocument/2006/math">
                    <m:r>
                      <a:rPr lang="en-US" altLang="ja-JP" i="1" dirty="0" smtClean="0">
                        <a:latin typeface="Cambria Math"/>
                      </a:rPr>
                      <m:t>𝑚</m:t>
                    </m:r>
                    <m:r>
                      <a:rPr lang="en-US" altLang="ja-JP" b="1" i="1" dirty="0" smtClean="0">
                        <a:latin typeface="Cambria Math"/>
                      </a:rPr>
                      <m:t>𝒈</m:t>
                    </m:r>
                  </m:oMath>
                </a14:m>
                <a:r>
                  <a:rPr lang="en-US" altLang="ja-JP" sz="1200" dirty="0"/>
                  <a:t> </a:t>
                </a:r>
                <a:r>
                  <a:rPr lang="ja-JP" altLang="en-US" dirty="0"/>
                  <a:t>および速度方向と逆方向に</a:t>
                </a:r>
                <a:r>
                  <a:rPr lang="ja-JP" altLang="en-US" sz="1200" dirty="0"/>
                  <a:t> </a:t>
                </a:r>
                <a14:m>
                  <m:oMath xmlns:m="http://schemas.openxmlformats.org/officeDocument/2006/math">
                    <m:r>
                      <a:rPr lang="en-US" altLang="ja-JP" b="0" i="1" smtClean="0">
                        <a:latin typeface="Cambria Math"/>
                      </a:rPr>
                      <m:t>𝑘</m:t>
                    </m:r>
                    <m:sSup>
                      <m:sSupPr>
                        <m:ctrlPr>
                          <a:rPr lang="en-US" altLang="ja-JP" b="0" i="1" smtClean="0">
                            <a:latin typeface="Cambria Math" panose="02040503050406030204" pitchFamily="18" charset="0"/>
                          </a:rPr>
                        </m:ctrlPr>
                      </m:sSupPr>
                      <m:e>
                        <m:r>
                          <a:rPr lang="en-US" altLang="ja-JP" b="0" i="1" smtClean="0">
                            <a:latin typeface="Cambria Math"/>
                          </a:rPr>
                          <m:t>𝑣</m:t>
                        </m:r>
                      </m:e>
                      <m:sup>
                        <m:r>
                          <a:rPr lang="en-US" altLang="ja-JP" b="0" i="1" smtClean="0">
                            <a:latin typeface="Cambria Math"/>
                          </a:rPr>
                          <m:t>2</m:t>
                        </m:r>
                      </m:sup>
                    </m:sSup>
                  </m:oMath>
                </a14:m>
                <a:r>
                  <a:rPr lang="ja-JP" altLang="en-US" sz="1200" dirty="0"/>
                  <a:t> </a:t>
                </a:r>
                <a:r>
                  <a:rPr lang="ja-JP" altLang="en-US" dirty="0"/>
                  <a:t>の大きさの慣性抵抗力 </a:t>
                </a:r>
                <a:r>
                  <a:rPr lang="en-US" altLang="ja-JP" dirty="0"/>
                  <a:t>(</a:t>
                </a:r>
                <a14:m>
                  <m:oMath xmlns:m="http://schemas.openxmlformats.org/officeDocument/2006/math">
                    <m:r>
                      <a:rPr lang="en-US" altLang="ja-JP" i="1" dirty="0" smtClean="0">
                        <a:latin typeface="Cambria Math"/>
                      </a:rPr>
                      <m:t>−</m:t>
                    </m:r>
                    <m:r>
                      <a:rPr lang="en-US" altLang="ja-JP" i="1" dirty="0" err="1" smtClean="0">
                        <a:latin typeface="Cambria Math"/>
                      </a:rPr>
                      <m:t>𝑘𝑣</m:t>
                    </m:r>
                    <m:r>
                      <a:rPr lang="en-US" altLang="ja-JP" b="1" i="1" dirty="0" err="1" smtClean="0">
                        <a:latin typeface="Cambria Math"/>
                      </a:rPr>
                      <m:t>𝒗</m:t>
                    </m:r>
                  </m:oMath>
                </a14:m>
                <a:r>
                  <a:rPr lang="en-US" altLang="ja-JP" dirty="0"/>
                  <a:t>) </a:t>
                </a:r>
                <a:r>
                  <a:rPr lang="ja-JP" altLang="en-US" dirty="0"/>
                  <a:t>を受けるとする．このとき，物体が地面に落ちるまでの軌道を数値計算するプログラムを作成し，ソース・コードおよび計算結果のグラフを提出せよ．</a:t>
                </a:r>
                <a:endParaRPr lang="en-US" altLang="ja-JP" dirty="0"/>
              </a:p>
              <a:p>
                <a:pPr marL="0" indent="0">
                  <a:buNone/>
                </a:pPr>
                <a:r>
                  <a:rPr kumimoji="1" lang="ja-JP" altLang="en-US" dirty="0"/>
                  <a:t>ただし，</a:t>
                </a:r>
                <a14:m>
                  <m:oMath xmlns:m="http://schemas.openxmlformats.org/officeDocument/2006/math">
                    <m:r>
                      <a:rPr lang="ja-JP" altLang="en-US" i="1">
                        <a:latin typeface="Cambria Math"/>
                      </a:rPr>
                      <m:t>𝜃</m:t>
                    </m:r>
                  </m:oMath>
                </a14:m>
                <a:r>
                  <a:rPr lang="en-US" altLang="ja-JP" dirty="0"/>
                  <a:t> </a:t>
                </a:r>
                <a:r>
                  <a:rPr lang="ja-JP" altLang="en-US" dirty="0"/>
                  <a:t>の値は，各自の</a:t>
                </a:r>
                <a:br>
                  <a:rPr lang="en-US" altLang="ja-JP" dirty="0"/>
                </a:br>
                <a:r>
                  <a:rPr lang="ja-JP" altLang="en-US" dirty="0"/>
                  <a:t>学籍番号の下</a:t>
                </a:r>
                <a:r>
                  <a:rPr lang="ja-JP" altLang="en-US" sz="1200" dirty="0"/>
                  <a:t> </a:t>
                </a:r>
                <a:r>
                  <a:rPr lang="en-US" altLang="ja-JP" dirty="0"/>
                  <a:t>2</a:t>
                </a:r>
                <a:r>
                  <a:rPr lang="ja-JP" altLang="en-US" dirty="0"/>
                  <a:t>桁を</a:t>
                </a:r>
                <a:r>
                  <a:rPr lang="ja-JP" altLang="en-US" sz="1200" dirty="0"/>
                  <a:t> </a:t>
                </a:r>
                <a:r>
                  <a:rPr lang="en-US" altLang="ja-JP" dirty="0"/>
                  <a:t>2</a:t>
                </a:r>
                <a:r>
                  <a:rPr lang="ja-JP" altLang="en-US" dirty="0"/>
                  <a:t>で割り，</a:t>
                </a:r>
                <a:br>
                  <a:rPr lang="en-US" altLang="ja-JP" dirty="0"/>
                </a:br>
                <a:r>
                  <a:rPr lang="ja-JP" altLang="en-US" dirty="0"/>
                  <a:t>これに</a:t>
                </a:r>
                <a:r>
                  <a:rPr lang="ja-JP" altLang="en-US" sz="1200" dirty="0"/>
                  <a:t> </a:t>
                </a:r>
                <a:r>
                  <a:rPr lang="en-US" altLang="ja-JP" dirty="0"/>
                  <a:t>30</a:t>
                </a:r>
                <a:r>
                  <a:rPr lang="en-US" altLang="ja-JP" sz="1200" dirty="0"/>
                  <a:t> </a:t>
                </a:r>
                <a:r>
                  <a:rPr lang="ja-JP" altLang="en-US" dirty="0"/>
                  <a:t>を足した値とする</a:t>
                </a:r>
                <a:br>
                  <a:rPr lang="en-US" altLang="ja-JP" dirty="0"/>
                </a:br>
                <a:r>
                  <a:rPr lang="en-US" altLang="ja-JP" dirty="0"/>
                  <a:t>(</a:t>
                </a:r>
                <a:r>
                  <a:rPr lang="ja-JP" altLang="en-US" dirty="0"/>
                  <a:t>単位は </a:t>
                </a:r>
                <a:r>
                  <a:rPr lang="en-US" altLang="ja-JP" dirty="0"/>
                  <a:t>[</a:t>
                </a:r>
                <a:r>
                  <a:rPr lang="en-US" altLang="ja-JP" dirty="0" err="1"/>
                  <a:t>deg</a:t>
                </a:r>
                <a:r>
                  <a:rPr lang="en-US" altLang="ja-JP" dirty="0"/>
                  <a:t>])</a:t>
                </a:r>
                <a:r>
                  <a:rPr lang="ja-JP" altLang="en-US" dirty="0" err="1"/>
                  <a:t>．</a:t>
                </a:r>
                <a:endParaRPr lang="en-US" altLang="ja-JP" dirty="0"/>
              </a:p>
              <a:p>
                <a:pPr marL="0" indent="0">
                  <a:buNone/>
                </a:pPr>
                <a:r>
                  <a:rPr kumimoji="1" lang="en-US" altLang="ja-JP" dirty="0"/>
                  <a:t>A4</a:t>
                </a:r>
                <a:r>
                  <a:rPr lang="ja-JP" altLang="en-US" dirty="0"/>
                  <a:t>版の紙で提出．氏名・学籍</a:t>
                </a:r>
                <a:br>
                  <a:rPr lang="en-US" altLang="ja-JP" dirty="0"/>
                </a:br>
                <a:r>
                  <a:rPr lang="ja-JP" altLang="en-US" dirty="0"/>
                  <a:t>番号を忘れないこと．</a:t>
                </a:r>
                <a:endParaRPr kumimoji="1" lang="ja-JP" altLang="en-US" dirty="0"/>
              </a:p>
            </p:txBody>
          </p:sp>
        </mc:Choice>
        <mc:Fallback xmlns="">
          <p:sp>
            <p:nvSpPr>
              <p:cNvPr id="5" name="コンテンツ プレースホルダー 4"/>
              <p:cNvSpPr>
                <a:spLocks noGrp="1" noRot="1" noChangeAspect="1" noMove="1" noResize="1" noEditPoints="1" noAdjustHandles="1" noChangeArrowheads="1" noChangeShapeType="1" noTextEdit="1"/>
              </p:cNvSpPr>
              <p:nvPr>
                <p:ph idx="1"/>
              </p:nvPr>
            </p:nvSpPr>
            <p:spPr>
              <a:blipFill rotWithShape="1">
                <a:blip r:embed="rId2"/>
                <a:stretch>
                  <a:fillRect l="-1058" t="-695" r="-71"/>
                </a:stretch>
              </a:blipFill>
            </p:spPr>
            <p:txBody>
              <a:bodyPr/>
              <a:lstStyle/>
              <a:p>
                <a:r>
                  <a:rPr lang="ja-JP" altLang="en-US">
                    <a:noFill/>
                  </a:rPr>
                  <a:t> </a:t>
                </a:r>
              </a:p>
            </p:txBody>
          </p:sp>
        </mc:Fallback>
      </mc:AlternateContent>
      <p:sp>
        <p:nvSpPr>
          <p:cNvPr id="15" name="円弧 14"/>
          <p:cNvSpPr/>
          <p:nvPr/>
        </p:nvSpPr>
        <p:spPr>
          <a:xfrm>
            <a:off x="4391980" y="5165390"/>
            <a:ext cx="1656184" cy="1656184"/>
          </a:xfrm>
          <a:prstGeom prst="arc">
            <a:avLst>
              <a:gd name="adj1" fmla="val 18329331"/>
              <a:gd name="adj2" fmla="val 0"/>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nvGrpSpPr>
          <p:cNvPr id="21" name="グループ化 20"/>
          <p:cNvGrpSpPr/>
          <p:nvPr/>
        </p:nvGrpSpPr>
        <p:grpSpPr>
          <a:xfrm>
            <a:off x="4932040" y="3314377"/>
            <a:ext cx="3816424" cy="2967137"/>
            <a:chOff x="4932040" y="3314377"/>
            <a:chExt cx="3816424" cy="2967137"/>
          </a:xfrm>
        </p:grpSpPr>
        <p:cxnSp>
          <p:nvCxnSpPr>
            <p:cNvPr id="7" name="直線矢印コネクタ 6"/>
            <p:cNvCxnSpPr/>
            <p:nvPr/>
          </p:nvCxnSpPr>
          <p:spPr>
            <a:xfrm flipV="1">
              <a:off x="5220072" y="3545210"/>
              <a:ext cx="0" cy="27363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4932040" y="5993482"/>
              <a:ext cx="381642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5184068" y="5957478"/>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5220072" y="3884315"/>
              <a:ext cx="3384376" cy="2109167"/>
            </a:xfrm>
            <a:custGeom>
              <a:avLst/>
              <a:gdLst>
                <a:gd name="connsiteX0" fmla="*/ 0 w 2042445"/>
                <a:gd name="connsiteY0" fmla="*/ 1272866 h 1272866"/>
                <a:gd name="connsiteX1" fmla="*/ 1239140 w 2042445"/>
                <a:gd name="connsiteY1" fmla="*/ 8089 h 1272866"/>
                <a:gd name="connsiteX2" fmla="*/ 2042445 w 2042445"/>
                <a:gd name="connsiteY2" fmla="*/ 828485 h 1272866"/>
              </a:gdLst>
              <a:ahLst/>
              <a:cxnLst>
                <a:cxn ang="0">
                  <a:pos x="connsiteX0" y="connsiteY0"/>
                </a:cxn>
                <a:cxn ang="0">
                  <a:pos x="connsiteX1" y="connsiteY1"/>
                </a:cxn>
                <a:cxn ang="0">
                  <a:pos x="connsiteX2" y="connsiteY2"/>
                </a:cxn>
              </a:cxnLst>
              <a:rect l="l" t="t" r="r" b="b"/>
              <a:pathLst>
                <a:path w="2042445" h="1272866">
                  <a:moveTo>
                    <a:pt x="0" y="1272866"/>
                  </a:moveTo>
                  <a:cubicBezTo>
                    <a:pt x="449366" y="677509"/>
                    <a:pt x="898732" y="82153"/>
                    <a:pt x="1239140" y="8089"/>
                  </a:cubicBezTo>
                  <a:cubicBezTo>
                    <a:pt x="1579548" y="-65975"/>
                    <a:pt x="1810996" y="381255"/>
                    <a:pt x="2042445" y="828485"/>
                  </a:cubicBezTo>
                </a:path>
              </a:pathLst>
            </a:custGeom>
            <a:noFill/>
            <a:ln w="9525">
              <a:solidFill>
                <a:srgbClr val="0070C0"/>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flipV="1">
              <a:off x="5220072" y="4985370"/>
              <a:ext cx="720080" cy="1008112"/>
            </a:xfrm>
            <a:prstGeom prst="straightConnector1">
              <a:avLst/>
            </a:prstGeom>
            <a:ln w="28575">
              <a:solidFill>
                <a:schemeClr val="accent2"/>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テキスト ボックス 15"/>
                <p:cNvSpPr txBox="1"/>
                <p:nvPr/>
              </p:nvSpPr>
              <p:spPr>
                <a:xfrm>
                  <a:off x="5940152" y="5417418"/>
                  <a:ext cx="45179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ja-JP" altLang="en-US" sz="2400" i="1" smtClean="0">
                            <a:latin typeface="Cambria Math"/>
                          </a:rPr>
                          <m:t>𝜃</m:t>
                        </m:r>
                      </m:oMath>
                    </m:oMathPara>
                  </a14:m>
                  <a:endParaRPr kumimoji="1" lang="ja-JP" altLang="en-US" sz="2400"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5940152" y="5417418"/>
                  <a:ext cx="451790" cy="461665"/>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5472237" y="4523597"/>
                  <a:ext cx="596574"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1" i="1" smtClean="0">
                                <a:latin typeface="Cambria Math"/>
                              </a:rPr>
                              <m:t>𝒗</m:t>
                            </m:r>
                          </m:e>
                          <m:sub>
                            <m:r>
                              <a:rPr kumimoji="1" lang="en-US" altLang="ja-JP" sz="2400" b="0" i="1" smtClean="0">
                                <a:latin typeface="Cambria Math"/>
                              </a:rPr>
                              <m:t>0</m:t>
                            </m:r>
                          </m:sub>
                        </m:sSub>
                      </m:oMath>
                    </m:oMathPara>
                  </a14:m>
                  <a:endParaRPr kumimoji="1" lang="ja-JP" altLang="en-US" sz="24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5472237" y="4523597"/>
                  <a:ext cx="596574" cy="461665"/>
                </a:xfrm>
                <a:prstGeom prst="rect">
                  <a:avLst/>
                </a:prstGeom>
                <a:blipFill rotWithShape="1">
                  <a:blip r:embed="rId4"/>
                  <a:stretch>
                    <a:fillRect b="-263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9" name="テキスト ボックス 18"/>
                <p:cNvSpPr txBox="1"/>
                <p:nvPr/>
              </p:nvSpPr>
              <p:spPr>
                <a:xfrm>
                  <a:off x="8306035" y="5514352"/>
                  <a:ext cx="44242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𝑥</m:t>
                        </m:r>
                      </m:oMath>
                    </m:oMathPara>
                  </a14:m>
                  <a:endParaRPr kumimoji="1" lang="ja-JP" altLang="en-US" sz="2400" dirty="0"/>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8306035" y="5514352"/>
                  <a:ext cx="442429" cy="461665"/>
                </a:xfrm>
                <a:prstGeom prst="rect">
                  <a:avLst/>
                </a:prstGeom>
                <a:blipFill rotWithShape="1">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p:cNvSpPr txBox="1"/>
                <p:nvPr/>
              </p:nvSpPr>
              <p:spPr>
                <a:xfrm>
                  <a:off x="5220072" y="3314377"/>
                  <a:ext cx="44242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latin typeface="Cambria Math"/>
                          </a:rPr>
                          <m:t>𝑦</m:t>
                        </m:r>
                      </m:oMath>
                    </m:oMathPara>
                  </a14:m>
                  <a:endParaRPr kumimoji="1" lang="ja-JP" altLang="en-US" sz="2400"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5220072" y="3314377"/>
                  <a:ext cx="442429" cy="461665"/>
                </a:xfrm>
                <a:prstGeom prst="rect">
                  <a:avLst/>
                </a:prstGeom>
                <a:blipFill rotWithShape="1">
                  <a:blip r:embed="rId6"/>
                  <a:stretch>
                    <a:fillRect b="-13333"/>
                  </a:stretch>
                </a:blipFill>
              </p:spPr>
              <p:txBody>
                <a:bodyPr/>
                <a:lstStyle/>
                <a:p>
                  <a:r>
                    <a:rPr lang="ja-JP" altLang="en-US">
                      <a:noFill/>
                    </a:rPr>
                    <a:t> </a:t>
                  </a:r>
                </a:p>
              </p:txBody>
            </p:sp>
          </mc:Fallback>
        </mc:AlternateContent>
      </p:grpSp>
    </p:spTree>
    <p:extLst>
      <p:ext uri="{BB962C8B-B14F-4D97-AF65-F5344CB8AC3E}">
        <p14:creationId xmlns:p14="http://schemas.microsoft.com/office/powerpoint/2010/main" val="9088598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 </a:t>
            </a:r>
            <a:r>
              <a:rPr lang="en-US" altLang="ja-JP" dirty="0"/>
              <a:t>(</a:t>
            </a:r>
            <a:r>
              <a:rPr lang="ja-JP" altLang="en-US" dirty="0"/>
              <a:t>数値計算の体験</a:t>
            </a:r>
            <a:r>
              <a:rPr lang="en-US" altLang="ja-JP" dirty="0"/>
              <a:t>)</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ある瞬間の物体の位置を</a:t>
                </a:r>
                <a:r>
                  <a:rPr lang="ja-JP" altLang="en-US" sz="1200" dirty="0"/>
                  <a:t> </a:t>
                </a:r>
                <a14:m>
                  <m:oMath xmlns:m="http://schemas.openxmlformats.org/officeDocument/2006/math">
                    <m:r>
                      <a:rPr kumimoji="1" lang="en-US" altLang="ja-JP" b="1" i="1" dirty="0" smtClean="0">
                        <a:latin typeface="Cambria Math"/>
                      </a:rPr>
                      <m:t>𝒙</m:t>
                    </m:r>
                  </m:oMath>
                </a14:m>
                <a:r>
                  <a:rPr kumimoji="1" lang="en-US" altLang="ja-JP" dirty="0"/>
                  <a:t>, </a:t>
                </a:r>
                <a:r>
                  <a:rPr kumimoji="1" lang="ja-JP" altLang="en-US" dirty="0"/>
                  <a:t>速度を</a:t>
                </a:r>
                <a:r>
                  <a:rPr lang="ja-JP" altLang="en-US" sz="1200" dirty="0"/>
                  <a:t> </a:t>
                </a:r>
                <a14:m>
                  <m:oMath xmlns:m="http://schemas.openxmlformats.org/officeDocument/2006/math">
                    <m:r>
                      <a:rPr kumimoji="1" lang="en-US" altLang="ja-JP" b="1" i="1" dirty="0" smtClean="0">
                        <a:latin typeface="Cambria Math"/>
                      </a:rPr>
                      <m:t>𝒗</m:t>
                    </m:r>
                  </m:oMath>
                </a14:m>
                <a:r>
                  <a:rPr lang="en-US" altLang="ja-JP" dirty="0"/>
                  <a:t>, </a:t>
                </a:r>
                <a:br>
                  <a:rPr lang="en-US" altLang="ja-JP" dirty="0"/>
                </a:br>
                <a:r>
                  <a:rPr lang="ja-JP" altLang="en-US" dirty="0"/>
                  <a:t>加速度を</a:t>
                </a:r>
                <a:r>
                  <a:rPr lang="ja-JP" altLang="en-US" sz="1200" dirty="0"/>
                  <a:t> </a:t>
                </a:r>
                <a14:m>
                  <m:oMath xmlns:m="http://schemas.openxmlformats.org/officeDocument/2006/math">
                    <m:r>
                      <a:rPr lang="en-US" altLang="ja-JP" b="1" i="1" dirty="0" smtClean="0">
                        <a:latin typeface="Cambria Math"/>
                      </a:rPr>
                      <m:t>𝒂</m:t>
                    </m:r>
                  </m:oMath>
                </a14:m>
                <a:r>
                  <a:rPr lang="ja-JP" altLang="en-US" sz="1200" dirty="0"/>
                  <a:t> </a:t>
                </a:r>
                <a:r>
                  <a:rPr lang="ja-JP" altLang="en-US" dirty="0"/>
                  <a:t>とする．</a:t>
                </a:r>
                <a:endParaRPr kumimoji="1" lang="en-US" altLang="ja-JP" dirty="0"/>
              </a:p>
              <a:p>
                <a:r>
                  <a:rPr kumimoji="1" lang="ja-JP" altLang="en-US" dirty="0"/>
                  <a:t>飛行中の物体は，鉛直下向きに重力</a:t>
                </a:r>
                <a:br>
                  <a:rPr lang="en-US" altLang="ja-JP" sz="1200" dirty="0"/>
                </a:br>
                <a14:m>
                  <m:oMath xmlns:m="http://schemas.openxmlformats.org/officeDocument/2006/math">
                    <m:r>
                      <a:rPr kumimoji="1" lang="en-US" altLang="ja-JP" i="1" dirty="0" smtClean="0">
                        <a:latin typeface="Cambria Math"/>
                      </a:rPr>
                      <m:t>𝑚</m:t>
                    </m:r>
                    <m:r>
                      <a:rPr kumimoji="1" lang="en-US" altLang="ja-JP" b="1" i="1" dirty="0" smtClean="0">
                        <a:latin typeface="Cambria Math"/>
                      </a:rPr>
                      <m:t>𝒈</m:t>
                    </m:r>
                  </m:oMath>
                </a14:m>
                <a:r>
                  <a:rPr lang="ja-JP" altLang="en-US" sz="1200" dirty="0"/>
                  <a:t> </a:t>
                </a:r>
                <a:r>
                  <a:rPr kumimoji="1" lang="ja-JP" altLang="en-US" dirty="0"/>
                  <a:t>を受け，運動方向と逆向きに慣性</a:t>
                </a:r>
                <a:br>
                  <a:rPr kumimoji="1" lang="en-US" altLang="ja-JP" dirty="0"/>
                </a:br>
                <a:r>
                  <a:rPr kumimoji="1" lang="ja-JP" altLang="en-US" dirty="0"/>
                  <a:t>抵抗 </a:t>
                </a:r>
                <a14:m>
                  <m:oMath xmlns:m="http://schemas.openxmlformats.org/officeDocument/2006/math">
                    <m:r>
                      <a:rPr kumimoji="1" lang="en-US" altLang="ja-JP" i="1" dirty="0" smtClean="0">
                        <a:latin typeface="Cambria Math"/>
                      </a:rPr>
                      <m:t>−</m:t>
                    </m:r>
                    <m:r>
                      <a:rPr kumimoji="1" lang="en-US" altLang="ja-JP" b="0" i="1" dirty="0" smtClean="0">
                        <a:latin typeface="Cambria Math"/>
                      </a:rPr>
                      <m:t>𝑘</m:t>
                    </m:r>
                    <m:r>
                      <a:rPr kumimoji="1" lang="en-US" altLang="ja-JP" i="1" dirty="0" err="1" smtClean="0">
                        <a:latin typeface="Cambria Math"/>
                      </a:rPr>
                      <m:t>𝑣</m:t>
                    </m:r>
                    <m:r>
                      <a:rPr kumimoji="1" lang="en-US" altLang="ja-JP" b="1" i="1" dirty="0" err="1" smtClean="0">
                        <a:latin typeface="Cambria Math"/>
                      </a:rPr>
                      <m:t>𝒗</m:t>
                    </m:r>
                  </m:oMath>
                </a14:m>
                <a:r>
                  <a:rPr lang="ja-JP" altLang="en-US" sz="1200" dirty="0"/>
                  <a:t> </a:t>
                </a:r>
                <a:r>
                  <a:rPr kumimoji="1" lang="ja-JP" altLang="en-US" dirty="0"/>
                  <a:t>を受ける．</a:t>
                </a:r>
                <a:endParaRPr kumimoji="1" lang="en-US" altLang="ja-JP" dirty="0"/>
              </a:p>
              <a:p>
                <a:r>
                  <a:rPr lang="ja-JP" altLang="en-US" dirty="0"/>
                  <a:t>ある瞬間の </a:t>
                </a:r>
                <a14:m>
                  <m:oMath xmlns:m="http://schemas.openxmlformats.org/officeDocument/2006/math">
                    <m:r>
                      <a:rPr lang="en-US" altLang="ja-JP" b="1" i="1" dirty="0" smtClean="0">
                        <a:latin typeface="Cambria Math"/>
                      </a:rPr>
                      <m:t>𝒙</m:t>
                    </m:r>
                    <m:r>
                      <a:rPr lang="en-US" altLang="ja-JP" i="1" dirty="0" smtClean="0">
                        <a:latin typeface="Cambria Math"/>
                      </a:rPr>
                      <m:t>(</m:t>
                    </m:r>
                    <m:r>
                      <a:rPr lang="en-US" altLang="ja-JP" i="1" dirty="0" smtClean="0">
                        <a:latin typeface="Cambria Math"/>
                      </a:rPr>
                      <m:t>𝑡</m:t>
                    </m:r>
                    <m:r>
                      <a:rPr lang="en-US" altLang="ja-JP" i="1" dirty="0" smtClean="0">
                        <a:latin typeface="Cambria Math"/>
                      </a:rPr>
                      <m:t>)</m:t>
                    </m:r>
                  </m:oMath>
                </a14:m>
                <a:r>
                  <a:rPr lang="en-US" altLang="ja-JP" dirty="0"/>
                  <a:t>, </a:t>
                </a:r>
                <a14:m>
                  <m:oMath xmlns:m="http://schemas.openxmlformats.org/officeDocument/2006/math">
                    <m:r>
                      <a:rPr lang="en-US" altLang="ja-JP" b="1" i="1" dirty="0" smtClean="0">
                        <a:latin typeface="Cambria Math"/>
                      </a:rPr>
                      <m:t>𝒗</m:t>
                    </m:r>
                    <m:r>
                      <a:rPr lang="en-US" altLang="ja-JP" i="1" dirty="0" smtClean="0">
                        <a:latin typeface="Cambria Math"/>
                      </a:rPr>
                      <m:t>(</m:t>
                    </m:r>
                    <m:r>
                      <a:rPr lang="en-US" altLang="ja-JP" i="1" dirty="0" smtClean="0">
                        <a:latin typeface="Cambria Math"/>
                      </a:rPr>
                      <m:t>𝑡</m:t>
                    </m:r>
                    <m:r>
                      <a:rPr lang="en-US" altLang="ja-JP" i="1" dirty="0" smtClean="0">
                        <a:latin typeface="Cambria Math"/>
                      </a:rPr>
                      <m:t>)</m:t>
                    </m:r>
                  </m:oMath>
                </a14:m>
                <a:r>
                  <a:rPr lang="en-US" altLang="ja-JP" sz="1200" dirty="0"/>
                  <a:t> </a:t>
                </a:r>
                <a:r>
                  <a:rPr lang="ja-JP" altLang="en-US" dirty="0"/>
                  <a:t>に基づいて次の</a:t>
                </a:r>
                <a:br>
                  <a:rPr lang="en-US" altLang="ja-JP" dirty="0"/>
                </a:br>
                <a:r>
                  <a:rPr lang="ja-JP" altLang="en-US" dirty="0"/>
                  <a:t>瞬間の </a:t>
                </a:r>
                <a14:m>
                  <m:oMath xmlns:m="http://schemas.openxmlformats.org/officeDocument/2006/math">
                    <m:r>
                      <a:rPr lang="en-US" altLang="ja-JP" b="1" i="1" dirty="0" smtClean="0">
                        <a:latin typeface="Cambria Math"/>
                      </a:rPr>
                      <m:t>𝒙</m:t>
                    </m:r>
                    <m:r>
                      <a:rPr lang="en-US" altLang="ja-JP" i="1" dirty="0" smtClean="0">
                        <a:latin typeface="Cambria Math"/>
                      </a:rPr>
                      <m:t>(</m:t>
                    </m:r>
                    <m:r>
                      <a:rPr lang="en-US" altLang="ja-JP" i="1" dirty="0" err="1" smtClean="0">
                        <a:latin typeface="Cambria Math"/>
                      </a:rPr>
                      <m:t>𝑡</m:t>
                    </m:r>
                    <m:r>
                      <a:rPr lang="en-US" altLang="ja-JP" i="1" dirty="0" err="1" smtClean="0">
                        <a:latin typeface="Cambria Math"/>
                      </a:rPr>
                      <m:t>+∆</m:t>
                    </m:r>
                    <m:r>
                      <a:rPr lang="en-US" altLang="ja-JP" i="1" dirty="0" err="1" smtClean="0">
                        <a:latin typeface="Cambria Math"/>
                      </a:rPr>
                      <m:t>𝑡</m:t>
                    </m:r>
                    <m:r>
                      <a:rPr lang="en-US" altLang="ja-JP" i="1" dirty="0" smtClean="0">
                        <a:latin typeface="Cambria Math"/>
                      </a:rPr>
                      <m:t>)</m:t>
                    </m:r>
                  </m:oMath>
                </a14:m>
                <a:r>
                  <a:rPr lang="en-US" altLang="ja-JP" dirty="0"/>
                  <a:t>, </a:t>
                </a:r>
                <a14:m>
                  <m:oMath xmlns:m="http://schemas.openxmlformats.org/officeDocument/2006/math">
                    <m:r>
                      <a:rPr lang="en-US" altLang="ja-JP" b="1" i="1" dirty="0" smtClean="0">
                        <a:latin typeface="Cambria Math"/>
                      </a:rPr>
                      <m:t>𝒗</m:t>
                    </m:r>
                    <m:r>
                      <a:rPr lang="en-US" altLang="ja-JP" i="1" dirty="0" smtClean="0">
                        <a:latin typeface="Cambria Math"/>
                      </a:rPr>
                      <m:t>(</m:t>
                    </m:r>
                    <m:r>
                      <a:rPr lang="en-US" altLang="ja-JP" i="1" dirty="0" err="1" smtClean="0">
                        <a:latin typeface="Cambria Math"/>
                      </a:rPr>
                      <m:t>𝑡</m:t>
                    </m:r>
                    <m:r>
                      <a:rPr lang="en-US" altLang="ja-JP" i="1" dirty="0" err="1" smtClean="0">
                        <a:latin typeface="Cambria Math"/>
                      </a:rPr>
                      <m:t>+∆</m:t>
                    </m:r>
                    <m:r>
                      <a:rPr lang="en-US" altLang="ja-JP" i="1" dirty="0" err="1" smtClean="0">
                        <a:latin typeface="Cambria Math"/>
                      </a:rPr>
                      <m:t>𝑡</m:t>
                    </m:r>
                    <m:r>
                      <a:rPr lang="en-US" altLang="ja-JP" i="1" dirty="0" smtClean="0">
                        <a:latin typeface="Cambria Math"/>
                      </a:rPr>
                      <m:t>)</m:t>
                    </m:r>
                  </m:oMath>
                </a14:m>
                <a:r>
                  <a:rPr lang="en-US" altLang="ja-JP" dirty="0"/>
                  <a:t> </a:t>
                </a:r>
                <a:r>
                  <a:rPr lang="ja-JP" altLang="en-US" dirty="0"/>
                  <a:t>を求める簡単な方法では，次の手順をふむ．これを落下まで繰り返せばよい．</a:t>
                </a:r>
                <a:endParaRPr lang="en-US" altLang="ja-JP" dirty="0"/>
              </a:p>
              <a:p>
                <a:pPr marL="438150" lvl="1" indent="0">
                  <a:buNone/>
                </a:pPr>
                <a:r>
                  <a:rPr kumimoji="1" lang="en-US" altLang="ja-JP" dirty="0"/>
                  <a:t>(1) </a:t>
                </a:r>
                <a:r>
                  <a:rPr kumimoji="1" lang="ja-JP" altLang="en-US" dirty="0"/>
                  <a:t>運動方程式 </a:t>
                </a:r>
                <a14:m>
                  <m:oMath xmlns:m="http://schemas.openxmlformats.org/officeDocument/2006/math">
                    <m:r>
                      <a:rPr kumimoji="1" lang="en-US" altLang="ja-JP" i="1" dirty="0" smtClean="0">
                        <a:latin typeface="Cambria Math"/>
                      </a:rPr>
                      <m:t>𝑚</m:t>
                    </m:r>
                    <m:r>
                      <a:rPr kumimoji="1" lang="en-US" altLang="ja-JP" b="1" i="1" dirty="0" smtClean="0">
                        <a:latin typeface="Cambria Math"/>
                      </a:rPr>
                      <m:t>𝒂</m:t>
                    </m:r>
                    <m:r>
                      <a:rPr kumimoji="1" lang="en-US" altLang="ja-JP" i="1" dirty="0" smtClean="0">
                        <a:latin typeface="Cambria Math"/>
                      </a:rPr>
                      <m:t>=</m:t>
                    </m:r>
                    <m:r>
                      <a:rPr kumimoji="1" lang="en-US" altLang="ja-JP" i="1" dirty="0" smtClean="0">
                        <a:latin typeface="Cambria Math"/>
                      </a:rPr>
                      <m:t>𝑚</m:t>
                    </m:r>
                    <m:r>
                      <a:rPr kumimoji="1" lang="en-US" altLang="ja-JP" b="1" i="1" dirty="0" smtClean="0">
                        <a:latin typeface="Cambria Math"/>
                      </a:rPr>
                      <m:t>𝒈</m:t>
                    </m:r>
                    <m:r>
                      <a:rPr kumimoji="1" lang="en-US" altLang="ja-JP" i="1" dirty="0" smtClean="0">
                        <a:latin typeface="Cambria Math"/>
                      </a:rPr>
                      <m:t>−</m:t>
                    </m:r>
                    <m:r>
                      <a:rPr kumimoji="1" lang="en-US" altLang="ja-JP" b="0" i="1" dirty="0" smtClean="0">
                        <a:latin typeface="Cambria Math"/>
                      </a:rPr>
                      <m:t>𝑘</m:t>
                    </m:r>
                    <m:r>
                      <a:rPr kumimoji="1" lang="en-US" altLang="ja-JP" i="1" dirty="0" err="1" smtClean="0">
                        <a:latin typeface="Cambria Math"/>
                      </a:rPr>
                      <m:t>𝑣</m:t>
                    </m:r>
                    <m:r>
                      <a:rPr kumimoji="1" lang="en-US" altLang="ja-JP" b="1" i="1" dirty="0" err="1" smtClean="0">
                        <a:latin typeface="Cambria Math"/>
                      </a:rPr>
                      <m:t>𝒗</m:t>
                    </m:r>
                  </m:oMath>
                </a14:m>
                <a:r>
                  <a:rPr kumimoji="1" lang="ja-JP" altLang="en-US" dirty="0"/>
                  <a:t> から加速度 </a:t>
                </a:r>
                <a14:m>
                  <m:oMath xmlns:m="http://schemas.openxmlformats.org/officeDocument/2006/math">
                    <m:r>
                      <a:rPr kumimoji="1" lang="en-US" altLang="ja-JP" b="1" i="1" dirty="0" smtClean="0">
                        <a:latin typeface="Cambria Math"/>
                      </a:rPr>
                      <m:t>𝒂</m:t>
                    </m:r>
                    <m:r>
                      <a:rPr kumimoji="1" lang="en-US" altLang="ja-JP" i="1" dirty="0" smtClean="0">
                        <a:latin typeface="Cambria Math"/>
                      </a:rPr>
                      <m:t>(</m:t>
                    </m:r>
                    <m:r>
                      <a:rPr kumimoji="1" lang="en-US" altLang="ja-JP" i="1" dirty="0" smtClean="0">
                        <a:latin typeface="Cambria Math"/>
                      </a:rPr>
                      <m:t>𝑡</m:t>
                    </m:r>
                    <m:r>
                      <a:rPr kumimoji="1" lang="en-US" altLang="ja-JP" i="1" dirty="0" smtClean="0">
                        <a:latin typeface="Cambria Math"/>
                      </a:rPr>
                      <m:t>)</m:t>
                    </m:r>
                  </m:oMath>
                </a14:m>
                <a:r>
                  <a:rPr lang="en-US" altLang="ja-JP" sz="1200" dirty="0"/>
                  <a:t> </a:t>
                </a:r>
                <a:r>
                  <a:rPr kumimoji="1" lang="ja-JP" altLang="en-US" dirty="0"/>
                  <a:t>を求める．</a:t>
                </a:r>
                <a:endParaRPr kumimoji="1" lang="en-US" altLang="ja-JP" dirty="0"/>
              </a:p>
              <a:p>
                <a:pPr marL="438150" lvl="1" indent="0">
                  <a:buNone/>
                </a:pPr>
                <a:r>
                  <a:rPr lang="en-US" altLang="ja-JP" dirty="0"/>
                  <a:t>(2) </a:t>
                </a:r>
                <a14:m>
                  <m:oMath xmlns:m="http://schemas.openxmlformats.org/officeDocument/2006/math">
                    <m:r>
                      <a:rPr lang="en-US" altLang="ja-JP" b="1" i="1" dirty="0">
                        <a:latin typeface="Cambria Math"/>
                      </a:rPr>
                      <m:t>𝒙</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r>
                      <a:rPr lang="en-US" altLang="ja-JP" b="1" i="1" dirty="0">
                        <a:latin typeface="Cambria Math"/>
                      </a:rPr>
                      <m:t>𝒙</m:t>
                    </m:r>
                    <m:r>
                      <a:rPr lang="en-US" altLang="ja-JP" i="1" dirty="0">
                        <a:latin typeface="Cambria Math"/>
                      </a:rPr>
                      <m:t>(</m:t>
                    </m:r>
                    <m:r>
                      <a:rPr lang="en-US" altLang="ja-JP" i="1" dirty="0">
                        <a:latin typeface="Cambria Math"/>
                      </a:rPr>
                      <m:t>𝑡</m:t>
                    </m:r>
                    <m:r>
                      <a:rPr lang="en-US" altLang="ja-JP" i="1" dirty="0">
                        <a:latin typeface="Cambria Math"/>
                      </a:rPr>
                      <m:t>)+</m:t>
                    </m:r>
                    <m:r>
                      <a:rPr lang="en-US" altLang="ja-JP" b="1" i="1" dirty="0">
                        <a:latin typeface="Cambria Math"/>
                      </a:rPr>
                      <m:t>𝒗</m:t>
                    </m:r>
                    <m:r>
                      <a:rPr lang="en-US" altLang="ja-JP" i="1" dirty="0">
                        <a:latin typeface="Cambria Math"/>
                      </a:rPr>
                      <m:t>(</m:t>
                    </m:r>
                    <m:r>
                      <a:rPr lang="en-US" altLang="ja-JP" i="1" dirty="0">
                        <a:latin typeface="Cambria Math"/>
                      </a:rPr>
                      <m:t>𝑡</m:t>
                    </m:r>
                    <m:r>
                      <a:rPr lang="en-US" altLang="ja-JP" i="1" dirty="0">
                        <a:latin typeface="Cambria Math"/>
                      </a:rPr>
                      <m:t>)∆</m:t>
                    </m:r>
                    <m:r>
                      <a:rPr lang="en-US" altLang="ja-JP" i="1" dirty="0">
                        <a:latin typeface="Cambria Math"/>
                      </a:rPr>
                      <m:t>𝑡</m:t>
                    </m:r>
                  </m:oMath>
                </a14:m>
                <a:r>
                  <a:rPr lang="en-US" altLang="ja-JP" dirty="0"/>
                  <a:t> </a:t>
                </a:r>
                <a:r>
                  <a:rPr lang="ja-JP" altLang="en-US" dirty="0"/>
                  <a:t>から </a:t>
                </a:r>
                <a14:m>
                  <m:oMath xmlns:m="http://schemas.openxmlformats.org/officeDocument/2006/math">
                    <m:r>
                      <a:rPr lang="en-US" altLang="ja-JP" b="1" i="1" dirty="0">
                        <a:latin typeface="Cambria Math"/>
                      </a:rPr>
                      <m:t>𝒙</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oMath>
                </a14:m>
                <a:r>
                  <a:rPr lang="en-US" altLang="ja-JP" sz="1200" dirty="0"/>
                  <a:t> </a:t>
                </a:r>
                <a:r>
                  <a:rPr lang="ja-JP" altLang="en-US" dirty="0"/>
                  <a:t>を求める．</a:t>
                </a:r>
                <a:endParaRPr lang="en-US" altLang="ja-JP" dirty="0"/>
              </a:p>
              <a:p>
                <a:pPr marL="438150" lvl="1" indent="0">
                  <a:buNone/>
                </a:pPr>
                <a:r>
                  <a:rPr kumimoji="1" lang="en-US" altLang="ja-JP" dirty="0"/>
                  <a:t>(3) </a:t>
                </a:r>
                <a14:m>
                  <m:oMath xmlns:m="http://schemas.openxmlformats.org/officeDocument/2006/math">
                    <m:r>
                      <a:rPr lang="en-US" altLang="ja-JP" b="1" i="1" dirty="0">
                        <a:latin typeface="Cambria Math"/>
                      </a:rPr>
                      <m:t>𝒗</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r>
                      <a:rPr lang="en-US" altLang="ja-JP" b="1" i="1" dirty="0">
                        <a:latin typeface="Cambria Math"/>
                      </a:rPr>
                      <m:t>𝒗</m:t>
                    </m:r>
                    <m:r>
                      <a:rPr lang="en-US" altLang="ja-JP" i="1" dirty="0">
                        <a:latin typeface="Cambria Math"/>
                      </a:rPr>
                      <m:t>(</m:t>
                    </m:r>
                    <m:r>
                      <a:rPr lang="en-US" altLang="ja-JP" i="1" dirty="0">
                        <a:latin typeface="Cambria Math"/>
                      </a:rPr>
                      <m:t>𝑡</m:t>
                    </m:r>
                    <m:r>
                      <a:rPr lang="en-US" altLang="ja-JP" i="1" dirty="0">
                        <a:latin typeface="Cambria Math"/>
                      </a:rPr>
                      <m:t>)+</m:t>
                    </m:r>
                    <m:r>
                      <a:rPr lang="en-US" altLang="ja-JP" b="1" i="1" dirty="0">
                        <a:latin typeface="Cambria Math"/>
                      </a:rPr>
                      <m:t>𝒂</m:t>
                    </m:r>
                    <m:r>
                      <a:rPr lang="en-US" altLang="ja-JP" i="1" dirty="0">
                        <a:latin typeface="Cambria Math"/>
                      </a:rPr>
                      <m:t>(</m:t>
                    </m:r>
                    <m:r>
                      <a:rPr lang="en-US" altLang="ja-JP" i="1" dirty="0">
                        <a:latin typeface="Cambria Math"/>
                      </a:rPr>
                      <m:t>𝑡</m:t>
                    </m:r>
                    <m:r>
                      <a:rPr lang="en-US" altLang="ja-JP" i="1" dirty="0">
                        <a:latin typeface="Cambria Math"/>
                      </a:rPr>
                      <m:t>)∆</m:t>
                    </m:r>
                    <m:r>
                      <a:rPr lang="en-US" altLang="ja-JP" i="1" dirty="0">
                        <a:latin typeface="Cambria Math"/>
                      </a:rPr>
                      <m:t>𝑡</m:t>
                    </m:r>
                  </m:oMath>
                </a14:m>
                <a:r>
                  <a:rPr lang="en-US" altLang="ja-JP" dirty="0"/>
                  <a:t> </a:t>
                </a:r>
                <a:r>
                  <a:rPr lang="ja-JP" altLang="en-US" dirty="0"/>
                  <a:t>から </a:t>
                </a:r>
                <a14:m>
                  <m:oMath xmlns:m="http://schemas.openxmlformats.org/officeDocument/2006/math">
                    <m:r>
                      <a:rPr lang="en-US" altLang="ja-JP" b="1" i="1" dirty="0">
                        <a:latin typeface="Cambria Math"/>
                      </a:rPr>
                      <m:t>𝒗</m:t>
                    </m:r>
                    <m:r>
                      <a:rPr lang="en-US" altLang="ja-JP" i="1" dirty="0">
                        <a:latin typeface="Cambria Math"/>
                      </a:rPr>
                      <m:t>(</m:t>
                    </m:r>
                    <m:r>
                      <a:rPr lang="en-US" altLang="ja-JP" i="1" dirty="0" err="1">
                        <a:latin typeface="Cambria Math"/>
                      </a:rPr>
                      <m:t>𝑡</m:t>
                    </m:r>
                    <m:r>
                      <a:rPr lang="en-US" altLang="ja-JP" i="1" dirty="0" err="1">
                        <a:latin typeface="Cambria Math"/>
                      </a:rPr>
                      <m:t>+∆</m:t>
                    </m:r>
                    <m:r>
                      <a:rPr lang="en-US" altLang="ja-JP" i="1" dirty="0" err="1">
                        <a:latin typeface="Cambria Math"/>
                      </a:rPr>
                      <m:t>𝑡</m:t>
                    </m:r>
                    <m:r>
                      <a:rPr lang="en-US" altLang="ja-JP" i="1" dirty="0">
                        <a:latin typeface="Cambria Math"/>
                      </a:rPr>
                      <m:t>)</m:t>
                    </m:r>
                  </m:oMath>
                </a14:m>
                <a:r>
                  <a:rPr lang="en-US" altLang="ja-JP" sz="1200" dirty="0"/>
                  <a:t> </a:t>
                </a:r>
                <a:r>
                  <a:rPr lang="ja-JP" altLang="en-US" dirty="0"/>
                  <a:t>を求める．</a:t>
                </a:r>
                <a:endParaRPr kumimoji="1" lang="en-US" altLang="ja-JP" dirty="0"/>
              </a:p>
              <a:p>
                <a:pPr marL="835025" lvl="2" indent="0">
                  <a:buNone/>
                </a:pPr>
                <a:r>
                  <a:rPr lang="ja-JP" altLang="en-US" dirty="0"/>
                  <a:t> </a:t>
                </a:r>
                <a:r>
                  <a:rPr lang="en-US" altLang="ja-JP" dirty="0">
                    <a:solidFill>
                      <a:schemeClr val="accent2"/>
                    </a:solidFill>
                  </a:rPr>
                  <a:t>(</a:t>
                </a:r>
                <a:r>
                  <a:rPr lang="ja-JP" altLang="en-US" dirty="0">
                    <a:solidFill>
                      <a:schemeClr val="accent2"/>
                    </a:solidFill>
                  </a:rPr>
                  <a:t>ここでは微小時間 </a:t>
                </a:r>
                <a14:m>
                  <m:oMath xmlns:m="http://schemas.openxmlformats.org/officeDocument/2006/math">
                    <m:r>
                      <a:rPr lang="en-US" altLang="ja-JP" i="1" dirty="0">
                        <a:solidFill>
                          <a:schemeClr val="accent2"/>
                        </a:solidFill>
                        <a:latin typeface="Cambria Math"/>
                        <a:ea typeface="Cambria Math"/>
                      </a:rPr>
                      <m:t>∆</m:t>
                    </m:r>
                    <m:r>
                      <a:rPr lang="en-US" altLang="ja-JP" i="1" dirty="0" smtClean="0">
                        <a:solidFill>
                          <a:schemeClr val="accent2"/>
                        </a:solidFill>
                        <a:latin typeface="Cambria Math"/>
                      </a:rPr>
                      <m:t>𝑡</m:t>
                    </m:r>
                  </m:oMath>
                </a14:m>
                <a:r>
                  <a:rPr lang="en-US" altLang="ja-JP" dirty="0">
                    <a:solidFill>
                      <a:schemeClr val="accent2"/>
                    </a:solidFill>
                  </a:rPr>
                  <a:t> </a:t>
                </a:r>
                <a:r>
                  <a:rPr lang="ja-JP" altLang="en-US" dirty="0">
                    <a:solidFill>
                      <a:schemeClr val="accent2"/>
                    </a:solidFill>
                  </a:rPr>
                  <a:t>の間，</a:t>
                </a:r>
                <a14:m>
                  <m:oMath xmlns:m="http://schemas.openxmlformats.org/officeDocument/2006/math">
                    <m:r>
                      <a:rPr lang="en-US" altLang="ja-JP" b="1" i="1" dirty="0" smtClean="0">
                        <a:solidFill>
                          <a:schemeClr val="accent2"/>
                        </a:solidFill>
                        <a:latin typeface="Cambria Math"/>
                      </a:rPr>
                      <m:t>𝒂</m:t>
                    </m:r>
                    <m:r>
                      <a:rPr lang="en-US" altLang="ja-JP" i="1" dirty="0" smtClean="0">
                        <a:solidFill>
                          <a:schemeClr val="accent2"/>
                        </a:solidFill>
                        <a:latin typeface="Cambria Math"/>
                      </a:rPr>
                      <m:t>(</m:t>
                    </m:r>
                    <m:r>
                      <a:rPr lang="en-US" altLang="ja-JP" i="1" dirty="0" smtClean="0">
                        <a:solidFill>
                          <a:schemeClr val="accent2"/>
                        </a:solidFill>
                        <a:latin typeface="Cambria Math"/>
                      </a:rPr>
                      <m:t>𝑡</m:t>
                    </m:r>
                    <m:r>
                      <a:rPr lang="en-US" altLang="ja-JP" i="1" dirty="0" smtClean="0">
                        <a:solidFill>
                          <a:schemeClr val="accent2"/>
                        </a:solidFill>
                        <a:latin typeface="Cambria Math"/>
                      </a:rPr>
                      <m:t>)</m:t>
                    </m:r>
                  </m:oMath>
                </a14:m>
                <a:r>
                  <a:rPr lang="en-US" altLang="ja-JP" sz="800" dirty="0">
                    <a:solidFill>
                      <a:schemeClr val="accent2"/>
                    </a:solidFill>
                  </a:rPr>
                  <a:t> </a:t>
                </a:r>
                <a:r>
                  <a:rPr lang="ja-JP" altLang="en-US" dirty="0">
                    <a:solidFill>
                      <a:schemeClr val="accent2"/>
                    </a:solidFill>
                  </a:rPr>
                  <a:t>や </a:t>
                </a:r>
                <a14:m>
                  <m:oMath xmlns:m="http://schemas.openxmlformats.org/officeDocument/2006/math">
                    <m:r>
                      <a:rPr lang="en-US" altLang="ja-JP" b="1" i="1" dirty="0" smtClean="0">
                        <a:solidFill>
                          <a:schemeClr val="accent2"/>
                        </a:solidFill>
                        <a:latin typeface="Cambria Math"/>
                      </a:rPr>
                      <m:t>𝒗</m:t>
                    </m:r>
                    <m:r>
                      <a:rPr lang="en-US" altLang="ja-JP" i="1" dirty="0" smtClean="0">
                        <a:solidFill>
                          <a:schemeClr val="accent2"/>
                        </a:solidFill>
                        <a:latin typeface="Cambria Math"/>
                      </a:rPr>
                      <m:t>(</m:t>
                    </m:r>
                    <m:r>
                      <a:rPr lang="en-US" altLang="ja-JP" i="1" dirty="0" smtClean="0">
                        <a:solidFill>
                          <a:schemeClr val="accent2"/>
                        </a:solidFill>
                        <a:latin typeface="Cambria Math"/>
                      </a:rPr>
                      <m:t>𝑡</m:t>
                    </m:r>
                    <m:r>
                      <a:rPr lang="en-US" altLang="ja-JP" i="1" dirty="0" smtClean="0">
                        <a:solidFill>
                          <a:schemeClr val="accent2"/>
                        </a:solidFill>
                        <a:latin typeface="Cambria Math"/>
                      </a:rPr>
                      <m:t>)</m:t>
                    </m:r>
                  </m:oMath>
                </a14:m>
                <a:r>
                  <a:rPr lang="en-US" altLang="ja-JP" sz="800" dirty="0">
                    <a:solidFill>
                      <a:schemeClr val="accent2"/>
                    </a:solidFill>
                  </a:rPr>
                  <a:t> </a:t>
                </a:r>
                <a:r>
                  <a:rPr lang="ja-JP" altLang="en-US" dirty="0">
                    <a:solidFill>
                      <a:schemeClr val="accent2"/>
                    </a:solidFill>
                  </a:rPr>
                  <a:t>は一定とみなしている</a:t>
                </a:r>
                <a:r>
                  <a:rPr lang="en-US" altLang="ja-JP" dirty="0">
                    <a:solidFill>
                      <a:schemeClr val="accent2"/>
                    </a:solidFill>
                  </a:rPr>
                  <a:t>)</a:t>
                </a:r>
                <a:endParaRPr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917" t="-927" r="-4725"/>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2</a:t>
            </a:fld>
            <a:endParaRPr lang="ja-JP" altLang="en-US"/>
          </a:p>
        </p:txBody>
      </p:sp>
      <p:sp>
        <p:nvSpPr>
          <p:cNvPr id="5" name="円/楕円 4"/>
          <p:cNvSpPr/>
          <p:nvPr/>
        </p:nvSpPr>
        <p:spPr>
          <a:xfrm>
            <a:off x="7164288" y="1925216"/>
            <a:ext cx="720080" cy="720080"/>
          </a:xfrm>
          <a:prstGeom prst="ellipse">
            <a:avLst/>
          </a:prstGeom>
          <a:gradFill flip="none" rotWithShape="1">
            <a:gsLst>
              <a:gs pos="0">
                <a:schemeClr val="bg1"/>
              </a:gs>
              <a:gs pos="63000">
                <a:srgbClr val="00B0F0"/>
              </a:gs>
              <a:gs pos="100000">
                <a:srgbClr val="0070C0"/>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p:nvPr/>
        </p:nvCxnSpPr>
        <p:spPr>
          <a:xfrm flipV="1">
            <a:off x="7524328" y="1349152"/>
            <a:ext cx="1296144" cy="93610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flipV="1">
            <a:off x="7524328" y="2285256"/>
            <a:ext cx="0" cy="999728"/>
          </a:xfrm>
          <a:prstGeom prst="straightConnector1">
            <a:avLst/>
          </a:prstGeom>
          <a:ln w="57150">
            <a:solidFill>
              <a:schemeClr val="tx1">
                <a:lumMod val="65000"/>
                <a:lumOff val="3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p:cNvSpPr txBox="1"/>
              <p:nvPr/>
            </p:nvSpPr>
            <p:spPr>
              <a:xfrm>
                <a:off x="8172400" y="1118319"/>
                <a:ext cx="4539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latin typeface="Cambria Math"/>
                        </a:rPr>
                        <m:t>𝒗</m:t>
                      </m:r>
                    </m:oMath>
                  </m:oMathPara>
                </a14:m>
                <a:endParaRPr kumimoji="1" lang="ja-JP" altLang="en-US" sz="2400" b="1"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8172400" y="1118319"/>
                <a:ext cx="453970" cy="461665"/>
              </a:xfrm>
              <a:prstGeom prst="rect">
                <a:avLst/>
              </a:prstGeom>
              <a:blipFill rotWithShape="1">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6084168" y="2153185"/>
                <a:ext cx="1019831"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solidFill>
                            <a:schemeClr val="accent2"/>
                          </a:solidFill>
                          <a:latin typeface="Cambria Math"/>
                        </a:rPr>
                        <m:t>−</m:t>
                      </m:r>
                      <m:r>
                        <a:rPr kumimoji="1" lang="en-US" altLang="ja-JP" sz="2400" b="0" i="1" smtClean="0">
                          <a:solidFill>
                            <a:schemeClr val="accent2"/>
                          </a:solidFill>
                          <a:latin typeface="Cambria Math"/>
                        </a:rPr>
                        <m:t>𝑘𝑣</m:t>
                      </m:r>
                      <m:r>
                        <a:rPr kumimoji="1" lang="en-US" altLang="ja-JP" sz="2400" b="1" i="1" smtClean="0">
                          <a:solidFill>
                            <a:schemeClr val="accent2"/>
                          </a:solidFill>
                          <a:latin typeface="Cambria Math"/>
                        </a:rPr>
                        <m:t>𝒗</m:t>
                      </m:r>
                    </m:oMath>
                  </m:oMathPara>
                </a14:m>
                <a:endParaRPr kumimoji="1" lang="ja-JP" altLang="en-US" sz="2400" b="1" dirty="0">
                  <a:solidFill>
                    <a:schemeClr val="accent2"/>
                  </a:solidFill>
                </a:endParaRPr>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6084168" y="2153185"/>
                <a:ext cx="1019831" cy="461665"/>
              </a:xfrm>
              <a:prstGeom prst="rect">
                <a:avLst/>
              </a:prstGeom>
              <a:blipFill rotWithShape="1">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7549382" y="2645296"/>
                <a:ext cx="73609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0" i="1" smtClean="0">
                          <a:solidFill>
                            <a:schemeClr val="tx1">
                              <a:lumMod val="65000"/>
                              <a:lumOff val="35000"/>
                            </a:schemeClr>
                          </a:solidFill>
                          <a:latin typeface="Cambria Math"/>
                        </a:rPr>
                        <m:t>𝑚</m:t>
                      </m:r>
                      <m:r>
                        <a:rPr kumimoji="1" lang="en-US" altLang="ja-JP" sz="2400" b="1" i="1" smtClean="0">
                          <a:solidFill>
                            <a:schemeClr val="tx1">
                              <a:lumMod val="65000"/>
                              <a:lumOff val="35000"/>
                            </a:schemeClr>
                          </a:solidFill>
                          <a:latin typeface="Cambria Math"/>
                        </a:rPr>
                        <m:t>𝒈</m:t>
                      </m:r>
                    </m:oMath>
                  </m:oMathPara>
                </a14:m>
                <a:endParaRPr kumimoji="1" lang="ja-JP" altLang="en-US" sz="2400" b="1" dirty="0">
                  <a:solidFill>
                    <a:schemeClr val="tx1">
                      <a:lumMod val="65000"/>
                      <a:lumOff val="35000"/>
                    </a:schemeClr>
                  </a:solidFill>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7549382" y="2645296"/>
                <a:ext cx="736099" cy="461665"/>
              </a:xfrm>
              <a:prstGeom prst="rect">
                <a:avLst/>
              </a:prstGeom>
              <a:blipFill rotWithShape="1">
                <a:blip r:embed="rId5"/>
                <a:stretch>
                  <a:fillRect b="-131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6873591" y="1642041"/>
                <a:ext cx="453970"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2400" b="1" i="1" smtClean="0">
                          <a:latin typeface="Cambria Math"/>
                        </a:rPr>
                        <m:t>𝒙</m:t>
                      </m:r>
                    </m:oMath>
                  </m:oMathPara>
                </a14:m>
                <a:endParaRPr kumimoji="1" lang="ja-JP" altLang="en-US" sz="2400" b="1"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6873591" y="1642041"/>
                <a:ext cx="453970" cy="461665"/>
              </a:xfrm>
              <a:prstGeom prst="rect">
                <a:avLst/>
              </a:prstGeom>
              <a:blipFill rotWithShape="1">
                <a:blip r:embed="rId6"/>
                <a:stretch>
                  <a:fillRect/>
                </a:stretch>
              </a:blipFill>
            </p:spPr>
            <p:txBody>
              <a:bodyPr/>
              <a:lstStyle/>
              <a:p>
                <a:r>
                  <a:rPr lang="ja-JP" altLang="en-US">
                    <a:noFill/>
                  </a:rPr>
                  <a:t> </a:t>
                </a:r>
              </a:p>
            </p:txBody>
          </p:sp>
        </mc:Fallback>
      </mc:AlternateContent>
      <p:cxnSp>
        <p:nvCxnSpPr>
          <p:cNvPr id="8" name="直線矢印コネクタ 7"/>
          <p:cNvCxnSpPr/>
          <p:nvPr/>
        </p:nvCxnSpPr>
        <p:spPr>
          <a:xfrm flipV="1">
            <a:off x="6876256" y="2285256"/>
            <a:ext cx="648072" cy="468052"/>
          </a:xfrm>
          <a:prstGeom prst="straightConnector1">
            <a:avLst/>
          </a:prstGeom>
          <a:ln w="57150">
            <a:solidFill>
              <a:schemeClr val="accent2"/>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1348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22" presetClass="entr" presetSubtype="2"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right)">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　解答例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特に説明することはないので，コード例のみ．</a:t>
            </a:r>
            <a:endParaRPr kumimoji="1" lang="en-US" altLang="ja-JP" dirty="0"/>
          </a:p>
          <a:p>
            <a:r>
              <a:rPr lang="ja-JP" altLang="en-US" b="1" dirty="0"/>
              <a:t>初期化：</a:t>
            </a:r>
            <a:endParaRPr lang="en-US" altLang="ja-JP" b="1" dirty="0"/>
          </a:p>
          <a:p>
            <a:pPr marL="471487" lvl="1" indent="0">
              <a:buNone/>
            </a:pPr>
            <a:r>
              <a:rPr lang="en-US" altLang="ja-JP" b="1" dirty="0">
                <a:solidFill>
                  <a:srgbClr val="0000FF"/>
                </a:solidFill>
                <a:latin typeface="Courier New" panose="02070309020205020404" pitchFamily="49" charset="0"/>
                <a:cs typeface="Courier New" panose="02070309020205020404" pitchFamily="49" charset="0"/>
              </a:rPr>
              <a:t>v[0] = V0 * cos(THETA);</a:t>
            </a:r>
            <a:br>
              <a:rPr lang="en-US" altLang="ja-JP" b="1" dirty="0">
                <a:solidFill>
                  <a:srgbClr val="0000FF"/>
                </a:solidFill>
                <a:latin typeface="Courier New" panose="02070309020205020404" pitchFamily="49" charset="0"/>
                <a:cs typeface="Courier New" panose="02070309020205020404" pitchFamily="49" charset="0"/>
              </a:rPr>
            </a:br>
            <a:r>
              <a:rPr lang="en-US" altLang="ja-JP" b="1" dirty="0">
                <a:solidFill>
                  <a:srgbClr val="0000FF"/>
                </a:solidFill>
                <a:latin typeface="Courier New" panose="02070309020205020404" pitchFamily="49" charset="0"/>
                <a:cs typeface="Courier New" panose="02070309020205020404" pitchFamily="49" charset="0"/>
              </a:rPr>
              <a:t>v[1] = V0 * sin(THETA);</a:t>
            </a:r>
          </a:p>
          <a:p>
            <a:r>
              <a:rPr kumimoji="1" lang="ja-JP" altLang="en-US" b="1" dirty="0"/>
              <a:t>加速度・位置・速度ベクトルの更新：</a:t>
            </a:r>
            <a:endParaRPr kumimoji="1" lang="en-US" altLang="ja-JP" b="1" dirty="0"/>
          </a:p>
          <a:p>
            <a:pPr marL="471487" lvl="1" indent="0">
              <a:buNone/>
            </a:pPr>
            <a:r>
              <a:rPr lang="en-US" altLang="ja-JP" b="1" dirty="0">
                <a:solidFill>
                  <a:srgbClr val="0000FF"/>
                </a:solidFill>
                <a:latin typeface="Courier New" panose="02070309020205020404" pitchFamily="49" charset="0"/>
                <a:cs typeface="Courier New" panose="02070309020205020404" pitchFamily="49" charset="0"/>
              </a:rPr>
              <a:t>a[0] = - k / m * speed * v[0];</a:t>
            </a:r>
            <a:br>
              <a:rPr lang="en-US" altLang="ja-JP" b="1" dirty="0">
                <a:solidFill>
                  <a:srgbClr val="0000FF"/>
                </a:solidFill>
                <a:latin typeface="Courier New" panose="02070309020205020404" pitchFamily="49" charset="0"/>
                <a:cs typeface="Courier New" panose="02070309020205020404" pitchFamily="49" charset="0"/>
              </a:rPr>
            </a:br>
            <a:r>
              <a:rPr lang="en-US" altLang="ja-JP" b="1" dirty="0">
                <a:solidFill>
                  <a:srgbClr val="0000FF"/>
                </a:solidFill>
                <a:latin typeface="Courier New" panose="02070309020205020404" pitchFamily="49" charset="0"/>
                <a:cs typeface="Courier New" panose="02070309020205020404" pitchFamily="49" charset="0"/>
              </a:rPr>
              <a:t>a[1] = - g - k / m * speed * v[1];</a:t>
            </a:r>
          </a:p>
          <a:p>
            <a:pPr marL="471487" lvl="1" indent="0">
              <a:buNone/>
            </a:pPr>
            <a:r>
              <a:rPr lang="en-US" altLang="ja-JP" b="1" dirty="0">
                <a:solidFill>
                  <a:srgbClr val="0000FF"/>
                </a:solidFill>
                <a:latin typeface="Courier New" panose="02070309020205020404" pitchFamily="49" charset="0"/>
                <a:cs typeface="Courier New" panose="02070309020205020404" pitchFamily="49" charset="0"/>
              </a:rPr>
              <a:t>x[0] = x[0] + v[0] * </a:t>
            </a:r>
            <a:r>
              <a:rPr lang="en-US" altLang="ja-JP" b="1" dirty="0" err="1">
                <a:solidFill>
                  <a:srgbClr val="0000FF"/>
                </a:solidFill>
                <a:latin typeface="Courier New" panose="02070309020205020404" pitchFamily="49" charset="0"/>
                <a:cs typeface="Courier New" panose="02070309020205020404" pitchFamily="49" charset="0"/>
              </a:rPr>
              <a:t>d_t</a:t>
            </a:r>
            <a:r>
              <a:rPr lang="en-US" altLang="ja-JP" b="1" dirty="0">
                <a:solidFill>
                  <a:srgbClr val="0000FF"/>
                </a:solidFill>
                <a:latin typeface="Courier New" panose="02070309020205020404" pitchFamily="49" charset="0"/>
                <a:cs typeface="Courier New" panose="02070309020205020404" pitchFamily="49" charset="0"/>
              </a:rPr>
              <a:t>;</a:t>
            </a:r>
            <a:br>
              <a:rPr lang="en-US" altLang="ja-JP" b="1" dirty="0">
                <a:solidFill>
                  <a:srgbClr val="0000FF"/>
                </a:solidFill>
                <a:latin typeface="Courier New" panose="02070309020205020404" pitchFamily="49" charset="0"/>
                <a:cs typeface="Courier New" panose="02070309020205020404" pitchFamily="49" charset="0"/>
              </a:rPr>
            </a:br>
            <a:r>
              <a:rPr lang="en-US" altLang="ja-JP" b="1" dirty="0">
                <a:solidFill>
                  <a:srgbClr val="0000FF"/>
                </a:solidFill>
                <a:latin typeface="Courier New" panose="02070309020205020404" pitchFamily="49" charset="0"/>
                <a:cs typeface="Courier New" panose="02070309020205020404" pitchFamily="49" charset="0"/>
              </a:rPr>
              <a:t>x[1] = x[1] + v[1] * </a:t>
            </a:r>
            <a:r>
              <a:rPr lang="en-US" altLang="ja-JP" b="1" dirty="0" err="1">
                <a:solidFill>
                  <a:srgbClr val="0000FF"/>
                </a:solidFill>
                <a:latin typeface="Courier New" panose="02070309020205020404" pitchFamily="49" charset="0"/>
                <a:cs typeface="Courier New" panose="02070309020205020404" pitchFamily="49" charset="0"/>
              </a:rPr>
              <a:t>d_t</a:t>
            </a:r>
            <a:r>
              <a:rPr lang="en-US" altLang="ja-JP" b="1" dirty="0">
                <a:solidFill>
                  <a:srgbClr val="0000FF"/>
                </a:solidFill>
                <a:latin typeface="Courier New" panose="02070309020205020404" pitchFamily="49" charset="0"/>
                <a:cs typeface="Courier New" panose="02070309020205020404" pitchFamily="49" charset="0"/>
              </a:rPr>
              <a:t>;</a:t>
            </a:r>
            <a:endParaRPr lang="ja-JP" altLang="en-US" b="1" dirty="0">
              <a:solidFill>
                <a:srgbClr val="0000FF"/>
              </a:solidFill>
              <a:latin typeface="Courier New" panose="02070309020205020404" pitchFamily="49" charset="0"/>
              <a:cs typeface="Courier New" panose="02070309020205020404" pitchFamily="49" charset="0"/>
            </a:endParaRPr>
          </a:p>
          <a:p>
            <a:pPr marL="471487" lvl="1" indent="0">
              <a:buNone/>
            </a:pPr>
            <a:r>
              <a:rPr lang="en-US" altLang="ja-JP" b="1" dirty="0">
                <a:solidFill>
                  <a:srgbClr val="0000FF"/>
                </a:solidFill>
                <a:latin typeface="Courier New" panose="02070309020205020404" pitchFamily="49" charset="0"/>
                <a:cs typeface="Courier New" panose="02070309020205020404" pitchFamily="49" charset="0"/>
              </a:rPr>
              <a:t>v[0] = v[0] + a[0] * </a:t>
            </a:r>
            <a:r>
              <a:rPr lang="en-US" altLang="ja-JP" b="1" dirty="0" err="1">
                <a:solidFill>
                  <a:srgbClr val="0000FF"/>
                </a:solidFill>
                <a:latin typeface="Courier New" panose="02070309020205020404" pitchFamily="49" charset="0"/>
                <a:cs typeface="Courier New" panose="02070309020205020404" pitchFamily="49" charset="0"/>
              </a:rPr>
              <a:t>d_t</a:t>
            </a:r>
            <a:r>
              <a:rPr lang="en-US" altLang="ja-JP" b="1" dirty="0">
                <a:solidFill>
                  <a:srgbClr val="0000FF"/>
                </a:solidFill>
                <a:latin typeface="Courier New" panose="02070309020205020404" pitchFamily="49" charset="0"/>
                <a:cs typeface="Courier New" panose="02070309020205020404" pitchFamily="49" charset="0"/>
              </a:rPr>
              <a:t>;</a:t>
            </a:r>
            <a:br>
              <a:rPr lang="en-US" altLang="ja-JP" b="1" dirty="0">
                <a:solidFill>
                  <a:srgbClr val="0000FF"/>
                </a:solidFill>
                <a:latin typeface="Courier New" panose="02070309020205020404" pitchFamily="49" charset="0"/>
                <a:cs typeface="Courier New" panose="02070309020205020404" pitchFamily="49" charset="0"/>
              </a:rPr>
            </a:br>
            <a:r>
              <a:rPr lang="en-US" altLang="ja-JP" b="1" dirty="0">
                <a:solidFill>
                  <a:srgbClr val="0000FF"/>
                </a:solidFill>
                <a:latin typeface="Courier New" panose="02070309020205020404" pitchFamily="49" charset="0"/>
                <a:cs typeface="Courier New" panose="02070309020205020404" pitchFamily="49" charset="0"/>
              </a:rPr>
              <a:t>v[1] = v[1] + a[1] * </a:t>
            </a:r>
            <a:r>
              <a:rPr lang="en-US" altLang="ja-JP" b="1" dirty="0" err="1">
                <a:solidFill>
                  <a:srgbClr val="0000FF"/>
                </a:solidFill>
                <a:latin typeface="Courier New" panose="02070309020205020404" pitchFamily="49" charset="0"/>
                <a:cs typeface="Courier New" panose="02070309020205020404" pitchFamily="49" charset="0"/>
              </a:rPr>
              <a:t>d_t</a:t>
            </a:r>
            <a:r>
              <a:rPr lang="en-US" altLang="ja-JP" b="1" dirty="0">
                <a:solidFill>
                  <a:srgbClr val="0000FF"/>
                </a:solidFill>
                <a:latin typeface="Courier New" panose="02070309020205020404" pitchFamily="49" charset="0"/>
                <a:cs typeface="Courier New" panose="02070309020205020404" pitchFamily="49" charset="0"/>
              </a:rPr>
              <a:t>;</a:t>
            </a:r>
          </a:p>
          <a:p>
            <a:r>
              <a:rPr lang="ja-JP" altLang="en-US" b="1" dirty="0"/>
              <a:t>落下判定： </a:t>
            </a:r>
            <a:r>
              <a:rPr lang="en-US" altLang="ja-JP" b="1" dirty="0">
                <a:solidFill>
                  <a:srgbClr val="0000FF"/>
                </a:solidFill>
                <a:latin typeface="Courier New" panose="02070309020205020404" pitchFamily="49" charset="0"/>
                <a:cs typeface="Courier New" panose="02070309020205020404" pitchFamily="49" charset="0"/>
              </a:rPr>
              <a:t>if (x[1] &lt; 0.0) break;</a:t>
            </a:r>
            <a:endParaRPr lang="ja-JP" altLang="en-US" b="1" dirty="0">
              <a:solidFill>
                <a:srgbClr val="0000FF"/>
              </a:solidFill>
              <a:latin typeface="Courier New" panose="02070309020205020404" pitchFamily="49" charset="0"/>
              <a:cs typeface="Courier New" panose="02070309020205020404" pitchFamily="49" charset="0"/>
            </a:endParaRPr>
          </a:p>
        </p:txBody>
      </p:sp>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3</a:t>
            </a:fld>
            <a:endParaRPr lang="ja-JP" altLang="en-US"/>
          </a:p>
        </p:txBody>
      </p:sp>
    </p:spTree>
    <p:extLst>
      <p:ext uri="{BB962C8B-B14F-4D97-AF65-F5344CB8AC3E}">
        <p14:creationId xmlns:p14="http://schemas.microsoft.com/office/powerpoint/2010/main" val="14202259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第</a:t>
            </a:r>
            <a:r>
              <a:rPr lang="en-US" altLang="ja-JP" dirty="0"/>
              <a:t>3</a:t>
            </a:r>
            <a:r>
              <a:rPr lang="ja-JP" altLang="en-US" dirty="0"/>
              <a:t>回講義 課題　解説</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やることは，下記の微分方程式を数値的に解くこと．</a:t>
                </a:r>
                <a:br>
                  <a:rPr kumimoji="1" lang="en-US" altLang="ja-JP" dirty="0"/>
                </a:br>
                <a14:m>
                  <m:oMath xmlns:m="http://schemas.openxmlformats.org/officeDocument/2006/math">
                    <m:acc>
                      <m:accPr>
                        <m:chr m:val="̈"/>
                        <m:ctrlPr>
                          <a:rPr kumimoji="1" lang="ja-JP" altLang="en-US" i="1" smtClean="0">
                            <a:latin typeface="Cambria Math" panose="02040503050406030204" pitchFamily="18" charset="0"/>
                          </a:rPr>
                        </m:ctrlPr>
                      </m:accPr>
                      <m:e>
                        <m:r>
                          <a:rPr kumimoji="1" lang="en-US" altLang="ja-JP" b="1" i="1" smtClean="0">
                            <a:latin typeface="Cambria Math"/>
                          </a:rPr>
                          <m:t>𝒙</m:t>
                        </m:r>
                      </m:e>
                    </m:acc>
                    <m:r>
                      <a:rPr kumimoji="1" lang="en-US" altLang="ja-JP" b="0" i="1" smtClean="0">
                        <a:latin typeface="Cambria Math"/>
                      </a:rPr>
                      <m:t>=−</m:t>
                    </m:r>
                    <m:f>
                      <m:fPr>
                        <m:ctrlPr>
                          <a:rPr kumimoji="1" lang="en-US" altLang="ja-JP" b="0" i="1" smtClean="0">
                            <a:latin typeface="Cambria Math" panose="02040503050406030204" pitchFamily="18" charset="0"/>
                          </a:rPr>
                        </m:ctrlPr>
                      </m:fPr>
                      <m:num>
                        <m:r>
                          <a:rPr kumimoji="1" lang="en-US" altLang="ja-JP" b="0" i="1" smtClean="0">
                            <a:latin typeface="Cambria Math"/>
                          </a:rPr>
                          <m:t>𝑘</m:t>
                        </m:r>
                      </m:num>
                      <m:den>
                        <m:r>
                          <a:rPr kumimoji="1" lang="en-US" altLang="ja-JP" b="0" i="1" smtClean="0">
                            <a:latin typeface="Cambria Math"/>
                          </a:rPr>
                          <m:t>𝑚</m:t>
                        </m:r>
                      </m:den>
                    </m:f>
                    <m:d>
                      <m:dPr>
                        <m:begChr m:val="|"/>
                        <m:endChr m:val="|"/>
                        <m:ctrlPr>
                          <a:rPr kumimoji="1" lang="en-US" altLang="ja-JP" b="0" i="1" smtClean="0">
                            <a:latin typeface="Cambria Math" panose="02040503050406030204" pitchFamily="18" charset="0"/>
                          </a:rPr>
                        </m:ctrlPr>
                      </m:dPr>
                      <m:e>
                        <m:acc>
                          <m:accPr>
                            <m:chr m:val="̇"/>
                            <m:ctrlPr>
                              <a:rPr kumimoji="1" lang="en-US" altLang="ja-JP" b="0" i="1" smtClean="0">
                                <a:latin typeface="Cambria Math" panose="02040503050406030204" pitchFamily="18" charset="0"/>
                              </a:rPr>
                            </m:ctrlPr>
                          </m:accPr>
                          <m:e>
                            <m:r>
                              <a:rPr kumimoji="1" lang="en-US" altLang="ja-JP" b="1" i="1" smtClean="0">
                                <a:latin typeface="Cambria Math"/>
                              </a:rPr>
                              <m:t>𝒙</m:t>
                            </m:r>
                          </m:e>
                        </m:acc>
                      </m:e>
                    </m:d>
                    <m:acc>
                      <m:accPr>
                        <m:chr m:val="̇"/>
                        <m:ctrlPr>
                          <a:rPr kumimoji="1" lang="en-US" altLang="ja-JP" b="0" i="1" smtClean="0">
                            <a:latin typeface="Cambria Math" panose="02040503050406030204" pitchFamily="18" charset="0"/>
                          </a:rPr>
                        </m:ctrlPr>
                      </m:accPr>
                      <m:e>
                        <m:r>
                          <a:rPr kumimoji="1" lang="en-US" altLang="ja-JP" b="1" i="1" smtClean="0">
                            <a:latin typeface="Cambria Math"/>
                          </a:rPr>
                          <m:t>𝒙</m:t>
                        </m:r>
                      </m:e>
                    </m:acc>
                    <m:r>
                      <a:rPr kumimoji="1" lang="en-US" altLang="ja-JP" b="0" i="1" smtClean="0">
                        <a:latin typeface="Cambria Math"/>
                      </a:rPr>
                      <m:t>+</m:t>
                    </m:r>
                    <m:r>
                      <a:rPr kumimoji="1" lang="en-US" altLang="ja-JP" b="1" i="1" smtClean="0">
                        <a:latin typeface="Cambria Math"/>
                      </a:rPr>
                      <m:t>𝒈</m:t>
                    </m:r>
                  </m:oMath>
                </a14:m>
                <a:endParaRPr kumimoji="1" lang="en-US" altLang="ja-JP" b="1" dirty="0"/>
              </a:p>
              <a:p>
                <a:pPr marL="438150" lvl="1" indent="0">
                  <a:buNone/>
                </a:pPr>
                <a:r>
                  <a:rPr kumimoji="1" lang="ja-JP" altLang="en-US" dirty="0"/>
                  <a:t>ただし初期値は以下の通り．</a:t>
                </a:r>
                <a:br>
                  <a:rPr kumimoji="1" lang="en-US" altLang="ja-JP" dirty="0"/>
                </a:br>
                <a14:m>
                  <m:oMathPara xmlns:m="http://schemas.openxmlformats.org/officeDocument/2006/math">
                    <m:oMathParaPr>
                      <m:jc m:val="centerGroup"/>
                    </m:oMathParaPr>
                    <m:oMath xmlns:m="http://schemas.openxmlformats.org/officeDocument/2006/math">
                      <m:r>
                        <a:rPr kumimoji="1" lang="en-US" altLang="ja-JP" b="1" i="1" smtClean="0">
                          <a:latin typeface="Cambria Math"/>
                        </a:rPr>
                        <m:t>𝒙</m:t>
                      </m:r>
                      <m:d>
                        <m:dPr>
                          <m:ctrlPr>
                            <a:rPr kumimoji="1" lang="en-US" altLang="ja-JP" b="0" i="1" smtClean="0">
                              <a:latin typeface="Cambria Math" panose="02040503050406030204" pitchFamily="18" charset="0"/>
                            </a:rPr>
                          </m:ctrlPr>
                        </m:dPr>
                        <m:e>
                          <m:r>
                            <a:rPr kumimoji="1" lang="en-US" altLang="ja-JP" b="0" i="1" smtClean="0">
                              <a:latin typeface="Cambria Math"/>
                            </a:rPr>
                            <m:t>0</m:t>
                          </m:r>
                        </m:e>
                      </m:d>
                      <m:r>
                        <a:rPr kumimoji="1" lang="en-US" altLang="ja-JP" b="0" i="1" smtClean="0">
                          <a:latin typeface="Cambria Math"/>
                        </a:rPr>
                        <m:t>=</m:t>
                      </m:r>
                      <m:d>
                        <m:dPr>
                          <m:ctrlPr>
                            <a:rPr kumimoji="1" lang="en-US" altLang="ja-JP" b="0" i="1" smtClean="0">
                              <a:latin typeface="Cambria Math" panose="02040503050406030204" pitchFamily="18" charset="0"/>
                            </a:rPr>
                          </m:ctrlPr>
                        </m:dPr>
                        <m:e>
                          <m:m>
                            <m:mPr>
                              <m:mcs>
                                <m:mc>
                                  <m:mcPr>
                                    <m:count m:val="1"/>
                                    <m:mcJc m:val="center"/>
                                  </m:mcPr>
                                </m:mc>
                              </m:mcs>
                              <m:ctrlPr>
                                <a:rPr kumimoji="1" lang="en-US" altLang="ja-JP" b="0" i="1" smtClean="0">
                                  <a:latin typeface="Cambria Math" panose="02040503050406030204" pitchFamily="18" charset="0"/>
                                </a:rPr>
                              </m:ctrlPr>
                            </m:mPr>
                            <m:mr>
                              <m:e>
                                <m:r>
                                  <m:rPr>
                                    <m:brk m:alnAt="7"/>
                                  </m:rPr>
                                  <a:rPr kumimoji="1" lang="en-US" altLang="ja-JP" b="0" i="1" smtClean="0">
                                    <a:latin typeface="Cambria Math"/>
                                  </a:rPr>
                                  <m:t>0</m:t>
                                </m:r>
                              </m:e>
                            </m:mr>
                            <m:mr>
                              <m:e>
                                <m:r>
                                  <a:rPr kumimoji="1" lang="en-US" altLang="ja-JP" b="0" i="1" smtClean="0">
                                    <a:latin typeface="Cambria Math"/>
                                  </a:rPr>
                                  <m:t>0</m:t>
                                </m:r>
                              </m:e>
                            </m:mr>
                          </m:m>
                        </m:e>
                      </m:d>
                      <m:r>
                        <a:rPr kumimoji="1" lang="en-US" altLang="ja-JP" b="0" i="1" smtClean="0">
                          <a:latin typeface="Cambria Math"/>
                        </a:rPr>
                        <m:t>, </m:t>
                      </m:r>
                      <m:r>
                        <a:rPr kumimoji="1" lang="ja-JP" altLang="en-US" b="0" i="1" smtClean="0">
                          <a:latin typeface="Cambria Math"/>
                        </a:rPr>
                        <m:t>　</m:t>
                      </m:r>
                      <m:acc>
                        <m:accPr>
                          <m:chr m:val="̇"/>
                          <m:ctrlPr>
                            <a:rPr kumimoji="1" lang="en-US" altLang="ja-JP" b="0" i="1" smtClean="0">
                              <a:latin typeface="Cambria Math" panose="02040503050406030204" pitchFamily="18" charset="0"/>
                            </a:rPr>
                          </m:ctrlPr>
                        </m:accPr>
                        <m:e>
                          <m:r>
                            <a:rPr kumimoji="1" lang="en-US" altLang="ja-JP" b="1" i="1" smtClean="0">
                              <a:latin typeface="Cambria Math"/>
                            </a:rPr>
                            <m:t>𝒙</m:t>
                          </m:r>
                        </m:e>
                      </m:acc>
                      <m:d>
                        <m:dPr>
                          <m:ctrlPr>
                            <a:rPr kumimoji="1" lang="en-US" altLang="ja-JP" b="1" i="1" smtClean="0">
                              <a:latin typeface="Cambria Math" panose="02040503050406030204" pitchFamily="18" charset="0"/>
                            </a:rPr>
                          </m:ctrlPr>
                        </m:dPr>
                        <m:e>
                          <m:r>
                            <a:rPr kumimoji="1" lang="en-US" altLang="ja-JP" b="0" i="1" smtClean="0">
                              <a:latin typeface="Cambria Math"/>
                            </a:rPr>
                            <m:t>0</m:t>
                          </m:r>
                        </m:e>
                      </m:d>
                      <m:r>
                        <a:rPr kumimoji="1" lang="en-US" altLang="ja-JP" b="0" i="1" smtClean="0">
                          <a:latin typeface="Cambria Math"/>
                        </a:rPr>
                        <m:t>=</m:t>
                      </m:r>
                      <m:sSub>
                        <m:sSubPr>
                          <m:ctrlPr>
                            <a:rPr kumimoji="1" lang="en-US" altLang="ja-JP" b="0" i="1" smtClean="0">
                              <a:latin typeface="Cambria Math" panose="02040503050406030204" pitchFamily="18" charset="0"/>
                            </a:rPr>
                          </m:ctrlPr>
                        </m:sSubPr>
                        <m:e>
                          <m:r>
                            <a:rPr kumimoji="1" lang="en-US" altLang="ja-JP" b="0" i="1" smtClean="0">
                              <a:latin typeface="Cambria Math"/>
                            </a:rPr>
                            <m:t>𝑣</m:t>
                          </m:r>
                        </m:e>
                        <m:sub>
                          <m:r>
                            <a:rPr kumimoji="1" lang="en-US" altLang="ja-JP" b="0" i="1" smtClean="0">
                              <a:latin typeface="Cambria Math"/>
                            </a:rPr>
                            <m:t>0</m:t>
                          </m:r>
                        </m:sub>
                      </m:sSub>
                      <m:d>
                        <m:dPr>
                          <m:ctrlPr>
                            <a:rPr kumimoji="1" lang="en-US" altLang="ja-JP" b="0" i="1" smtClean="0">
                              <a:latin typeface="Cambria Math" panose="02040503050406030204" pitchFamily="18" charset="0"/>
                            </a:rPr>
                          </m:ctrlPr>
                        </m:dPr>
                        <m:e>
                          <m:m>
                            <m:mPr>
                              <m:mcs>
                                <m:mc>
                                  <m:mcPr>
                                    <m:count m:val="1"/>
                                    <m:mcJc m:val="center"/>
                                  </m:mcPr>
                                </m:mc>
                              </m:mcs>
                              <m:ctrlPr>
                                <a:rPr kumimoji="1" lang="en-US" altLang="ja-JP" b="0" i="1" smtClean="0">
                                  <a:latin typeface="Cambria Math" panose="02040503050406030204" pitchFamily="18" charset="0"/>
                                </a:rPr>
                              </m:ctrlPr>
                            </m:mPr>
                            <m:mr>
                              <m:e>
                                <m:func>
                                  <m:funcPr>
                                    <m:ctrlPr>
                                      <a:rPr kumimoji="1" lang="en-US" altLang="ja-JP" b="0" i="1" smtClean="0">
                                        <a:latin typeface="Cambria Math" panose="02040503050406030204" pitchFamily="18" charset="0"/>
                                      </a:rPr>
                                    </m:ctrlPr>
                                  </m:funcPr>
                                  <m:fName>
                                    <m:r>
                                      <m:rPr>
                                        <m:sty m:val="p"/>
                                        <m:brk m:alnAt="7"/>
                                      </m:rPr>
                                      <a:rPr kumimoji="1" lang="en-US" altLang="ja-JP" b="0" i="0" smtClean="0">
                                        <a:latin typeface="Cambria Math"/>
                                      </a:rPr>
                                      <m:t>c</m:t>
                                    </m:r>
                                    <m:r>
                                      <m:rPr>
                                        <m:sty m:val="p"/>
                                      </m:rPr>
                                      <a:rPr kumimoji="1" lang="en-US" altLang="ja-JP" b="0" i="0" smtClean="0">
                                        <a:latin typeface="Cambria Math"/>
                                      </a:rPr>
                                      <m:t>os</m:t>
                                    </m:r>
                                  </m:fName>
                                  <m:e>
                                    <m:r>
                                      <a:rPr kumimoji="1" lang="ja-JP" altLang="en-US" b="0" i="1" smtClean="0">
                                        <a:latin typeface="Cambria Math"/>
                                      </a:rPr>
                                      <m:t>𝜃</m:t>
                                    </m:r>
                                  </m:e>
                                </m:func>
                              </m:e>
                            </m:mr>
                            <m:mr>
                              <m:e>
                                <m:func>
                                  <m:funcPr>
                                    <m:ctrlPr>
                                      <a:rPr kumimoji="1" lang="en-US" altLang="ja-JP" b="0" i="1" smtClean="0">
                                        <a:latin typeface="Cambria Math" panose="02040503050406030204" pitchFamily="18" charset="0"/>
                                      </a:rPr>
                                    </m:ctrlPr>
                                  </m:funcPr>
                                  <m:fName>
                                    <m:r>
                                      <m:rPr>
                                        <m:sty m:val="p"/>
                                      </m:rPr>
                                      <a:rPr kumimoji="1" lang="en-US" altLang="ja-JP" b="0" i="0" smtClean="0">
                                        <a:latin typeface="Cambria Math"/>
                                      </a:rPr>
                                      <m:t>sin</m:t>
                                    </m:r>
                                  </m:fName>
                                  <m:e>
                                    <m:r>
                                      <a:rPr kumimoji="1" lang="ja-JP" altLang="en-US" b="0" i="1" smtClean="0">
                                        <a:latin typeface="Cambria Math"/>
                                      </a:rPr>
                                      <m:t>𝜃</m:t>
                                    </m:r>
                                  </m:e>
                                </m:func>
                              </m:e>
                            </m:mr>
                          </m:m>
                        </m:e>
                      </m:d>
                    </m:oMath>
                  </m:oMathPara>
                </a14:m>
                <a:endParaRPr kumimoji="1" lang="en-US" altLang="ja-JP" dirty="0"/>
              </a:p>
              <a:p>
                <a:endParaRPr lang="en-US" altLang="ja-JP" dirty="0"/>
              </a:p>
              <a:p>
                <a:r>
                  <a:rPr lang="ja-JP" altLang="en-US" dirty="0"/>
                  <a:t>微分方程式の数値解法には大きく分けて，</a:t>
                </a:r>
                <a:r>
                  <a:rPr lang="en-US" altLang="ja-JP" dirty="0">
                    <a:solidFill>
                      <a:srgbClr val="0000FF"/>
                    </a:solidFill>
                  </a:rPr>
                  <a:t>Euler</a:t>
                </a:r>
                <a:r>
                  <a:rPr lang="en-US" altLang="ja-JP" sz="1200" dirty="0">
                    <a:solidFill>
                      <a:srgbClr val="0000FF"/>
                    </a:solidFill>
                  </a:rPr>
                  <a:t> </a:t>
                </a:r>
                <a:r>
                  <a:rPr lang="ja-JP" altLang="en-US" dirty="0">
                    <a:solidFill>
                      <a:srgbClr val="0000FF"/>
                    </a:solidFill>
                  </a:rPr>
                  <a:t>法</a:t>
                </a:r>
                <a:r>
                  <a:rPr lang="ja-JP" altLang="en-US" sz="1200" dirty="0"/>
                  <a:t> </a:t>
                </a:r>
                <a:r>
                  <a:rPr lang="ja-JP" altLang="en-US" dirty="0"/>
                  <a:t>と </a:t>
                </a:r>
                <a:r>
                  <a:rPr lang="en-US" altLang="ja-JP" dirty="0" err="1">
                    <a:solidFill>
                      <a:srgbClr val="0000FF"/>
                    </a:solidFill>
                  </a:rPr>
                  <a:t>Runge-Kutta</a:t>
                </a:r>
                <a:r>
                  <a:rPr lang="en-US" altLang="ja-JP" sz="1200" dirty="0">
                    <a:solidFill>
                      <a:srgbClr val="0000FF"/>
                    </a:solidFill>
                  </a:rPr>
                  <a:t> </a:t>
                </a:r>
                <a:r>
                  <a:rPr lang="ja-JP" altLang="en-US" dirty="0">
                    <a:solidFill>
                      <a:srgbClr val="0000FF"/>
                    </a:solidFill>
                  </a:rPr>
                  <a:t>法</a:t>
                </a:r>
                <a:r>
                  <a:rPr lang="ja-JP" altLang="en-US" sz="1200" dirty="0"/>
                  <a:t> </a:t>
                </a:r>
                <a:r>
                  <a:rPr lang="ja-JP" altLang="en-US" dirty="0"/>
                  <a:t>があり，</a:t>
                </a:r>
                <a:r>
                  <a:rPr lang="en-US" altLang="ja-JP" dirty="0"/>
                  <a:t>Euler</a:t>
                </a:r>
                <a:r>
                  <a:rPr lang="en-US" altLang="ja-JP" sz="1200" dirty="0"/>
                  <a:t> </a:t>
                </a:r>
                <a:r>
                  <a:rPr lang="ja-JP" altLang="en-US" dirty="0"/>
                  <a:t>法はシンプル，</a:t>
                </a:r>
                <a:r>
                  <a:rPr lang="en-US" altLang="ja-JP" dirty="0" err="1"/>
                  <a:t>Runge-Kutta</a:t>
                </a:r>
                <a:r>
                  <a:rPr lang="en-US" altLang="ja-JP" sz="1200" dirty="0"/>
                  <a:t> </a:t>
                </a:r>
                <a:r>
                  <a:rPr lang="ja-JP" altLang="en-US" dirty="0"/>
                  <a:t>法は高精度である．</a:t>
                </a:r>
                <a:endParaRPr lang="en-US" altLang="ja-JP" dirty="0"/>
              </a:p>
              <a:p>
                <a:r>
                  <a:rPr lang="ja-JP" altLang="en-US" dirty="0"/>
                  <a:t>両方とも講義「数値シミュレーション」</a:t>
                </a:r>
                <a:r>
                  <a:rPr lang="en-US" altLang="ja-JP" dirty="0"/>
                  <a:t>(</a:t>
                </a:r>
                <a:r>
                  <a:rPr lang="ja-JP" altLang="en-US" dirty="0"/>
                  <a:t>岩崎先生：</a:t>
                </a:r>
                <a:r>
                  <a:rPr lang="en-US" altLang="ja-JP" dirty="0"/>
                  <a:t>A</a:t>
                </a:r>
                <a:r>
                  <a:rPr lang="ja-JP" altLang="en-US" dirty="0"/>
                  <a:t>コース</a:t>
                </a:r>
                <a:r>
                  <a:rPr lang="en-US" altLang="ja-JP" dirty="0"/>
                  <a:t>2</a:t>
                </a:r>
                <a:r>
                  <a:rPr lang="ja-JP" altLang="en-US" dirty="0"/>
                  <a:t>年後期・</a:t>
                </a:r>
                <a:r>
                  <a:rPr lang="en-US" altLang="ja-JP" dirty="0"/>
                  <a:t>B</a:t>
                </a:r>
                <a:r>
                  <a:rPr lang="ja-JP" altLang="en-US" dirty="0"/>
                  <a:t>コース</a:t>
                </a:r>
                <a:r>
                  <a:rPr lang="en-US" altLang="ja-JP" dirty="0"/>
                  <a:t>3</a:t>
                </a:r>
                <a:r>
                  <a:rPr lang="ja-JP" altLang="en-US" dirty="0"/>
                  <a:t>年後期</a:t>
                </a:r>
                <a:r>
                  <a:rPr lang="en-US" altLang="ja-JP" dirty="0"/>
                  <a:t>) </a:t>
                </a:r>
                <a:r>
                  <a:rPr lang="ja-JP" altLang="en-US" dirty="0"/>
                  <a:t>で詳しく学習することになるので，ここでは簡単な説明</a:t>
                </a:r>
                <a:r>
                  <a:rPr lang="ja-JP" altLang="en-US" dirty="0" err="1"/>
                  <a:t>だ</a:t>
                </a:r>
                <a:r>
                  <a:rPr lang="ja-JP" altLang="en-US" dirty="0"/>
                  <a:t>けしておく．</a:t>
                </a:r>
                <a:endParaRPr kumimoji="1" lang="en-US" altLang="ja-JP" dirty="0"/>
              </a:p>
              <a:p>
                <a:endParaRPr kumimoji="1" lang="ja-JP" altLang="en-US" b="1"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917" t="-1159" r="-776"/>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4</a:t>
            </a:fld>
            <a:endParaRPr lang="ja-JP" altLang="en-US"/>
          </a:p>
        </p:txBody>
      </p:sp>
    </p:spTree>
    <p:extLst>
      <p:ext uri="{BB962C8B-B14F-4D97-AF65-F5344CB8AC3E}">
        <p14:creationId xmlns:p14="http://schemas.microsoft.com/office/powerpoint/2010/main" val="33247614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a:defRPr/>
            </a:pPr>
            <a:r>
              <a:rPr lang="ja-JP" altLang="en-US" dirty="0"/>
              <a:t>第</a:t>
            </a:r>
            <a:r>
              <a:rPr lang="en-US" altLang="ja-JP" dirty="0"/>
              <a:t>3</a:t>
            </a:r>
            <a:r>
              <a:rPr lang="ja-JP" altLang="en-US" dirty="0"/>
              <a:t>回講義 課題　解説</a:t>
            </a:r>
          </a:p>
        </p:txBody>
      </p:sp>
      <p:sp>
        <p:nvSpPr>
          <p:cNvPr id="3" name="コンテンツ プレースホルダー 2"/>
          <p:cNvSpPr>
            <a:spLocks noGrp="1"/>
          </p:cNvSpPr>
          <p:nvPr>
            <p:ph idx="1"/>
          </p:nvPr>
        </p:nvSpPr>
        <p:spPr/>
        <p:txBody>
          <a:bodyPr/>
          <a:lstStyle/>
          <a:p>
            <a:pPr>
              <a:defRPr/>
            </a:pPr>
            <a:r>
              <a:rPr lang="en-US" altLang="ja-JP" dirty="0"/>
              <a:t>Euler</a:t>
            </a:r>
            <a:r>
              <a:rPr lang="en-US" altLang="ja-JP" sz="1200" dirty="0"/>
              <a:t> </a:t>
            </a:r>
            <a:r>
              <a:rPr lang="ja-JP" altLang="en-US" dirty="0"/>
              <a:t>法の基本的な考え方：</a:t>
            </a:r>
            <a:endParaRPr lang="en-US" altLang="ja-JP" dirty="0"/>
          </a:p>
          <a:p>
            <a:pPr marL="438150" lvl="1" indent="0">
              <a:buFont typeface="Wingdings" pitchFamily="2" charset="2"/>
              <a:buNone/>
              <a:defRPr/>
            </a:pPr>
            <a:r>
              <a:rPr lang="ja-JP" altLang="en-US" dirty="0"/>
              <a:t>「</a:t>
            </a:r>
            <a:r>
              <a:rPr lang="ja-JP" altLang="en-US" b="1" dirty="0">
                <a:solidFill>
                  <a:srgbClr val="0000FF"/>
                </a:solidFill>
              </a:rPr>
              <a:t>時刻 </a:t>
            </a:r>
            <a:r>
              <a:rPr lang="en-US" altLang="ja-JP" b="1" i="1" dirty="0">
                <a:solidFill>
                  <a:srgbClr val="0000FF"/>
                </a:solidFill>
                <a:latin typeface="Euclid" pitchFamily="18" charset="0"/>
              </a:rPr>
              <a:t>t</a:t>
            </a:r>
            <a:r>
              <a:rPr lang="en-US" altLang="ja-JP" sz="1400" b="1" dirty="0">
                <a:solidFill>
                  <a:srgbClr val="0000FF"/>
                </a:solidFill>
              </a:rPr>
              <a:t> </a:t>
            </a:r>
            <a:r>
              <a:rPr lang="ja-JP" altLang="en-US" b="1" dirty="0">
                <a:solidFill>
                  <a:srgbClr val="0000FF"/>
                </a:solidFill>
              </a:rPr>
              <a:t>における状態量</a:t>
            </a:r>
            <a:r>
              <a:rPr lang="ja-JP" altLang="en-US" sz="1200" dirty="0"/>
              <a:t> </a:t>
            </a:r>
            <a:r>
              <a:rPr lang="ja-JP" altLang="en-US" dirty="0"/>
              <a:t>を使って，</a:t>
            </a:r>
            <a:r>
              <a:rPr lang="ja-JP" altLang="en-US" b="1" dirty="0">
                <a:solidFill>
                  <a:schemeClr val="accent6"/>
                </a:solidFill>
              </a:rPr>
              <a:t>時刻 </a:t>
            </a:r>
            <a:r>
              <a:rPr lang="en-US" altLang="ja-JP" b="1" i="1" dirty="0">
                <a:solidFill>
                  <a:schemeClr val="accent6"/>
                </a:solidFill>
                <a:latin typeface="Euclid" pitchFamily="18" charset="0"/>
              </a:rPr>
              <a:t>t</a:t>
            </a:r>
            <a:r>
              <a:rPr lang="en-US" altLang="ja-JP" sz="1400" b="1" dirty="0">
                <a:solidFill>
                  <a:srgbClr val="0000FF"/>
                </a:solidFill>
              </a:rPr>
              <a:t> </a:t>
            </a:r>
            <a:r>
              <a:rPr lang="ja-JP" altLang="en-US" b="1" dirty="0">
                <a:solidFill>
                  <a:schemeClr val="accent6"/>
                </a:solidFill>
              </a:rPr>
              <a:t>における状態</a:t>
            </a:r>
            <a:br>
              <a:rPr lang="en-US" altLang="ja-JP" b="1" dirty="0">
                <a:solidFill>
                  <a:schemeClr val="accent6"/>
                </a:solidFill>
              </a:rPr>
            </a:br>
            <a:r>
              <a:rPr lang="ja-JP" altLang="en-US" b="1" dirty="0">
                <a:solidFill>
                  <a:schemeClr val="accent6"/>
                </a:solidFill>
              </a:rPr>
              <a:t>　の変化率</a:t>
            </a:r>
            <a:r>
              <a:rPr lang="ja-JP" altLang="en-US" dirty="0"/>
              <a:t> を計算し，この変化率を使って</a:t>
            </a:r>
            <a:r>
              <a:rPr lang="ja-JP" altLang="en-US" sz="1200" dirty="0">
                <a:latin typeface="Euclid" pitchFamily="18" charset="0"/>
              </a:rPr>
              <a:t> </a:t>
            </a:r>
            <a:r>
              <a:rPr lang="ja-JP" altLang="en-US" b="1" dirty="0">
                <a:solidFill>
                  <a:srgbClr val="7030A0"/>
                </a:solidFill>
              </a:rPr>
              <a:t>時刻 </a:t>
            </a:r>
            <a:r>
              <a:rPr lang="en-US" altLang="ja-JP" b="1" i="1" dirty="0">
                <a:solidFill>
                  <a:srgbClr val="7030A0"/>
                </a:solidFill>
                <a:latin typeface="Euclid" pitchFamily="18" charset="0"/>
              </a:rPr>
              <a:t>t</a:t>
            </a:r>
            <a:r>
              <a:rPr lang="en-US" altLang="ja-JP" sz="1800" dirty="0">
                <a:latin typeface="Euclid" pitchFamily="18" charset="0"/>
              </a:rPr>
              <a:t> </a:t>
            </a:r>
            <a:r>
              <a:rPr lang="en-US" altLang="ja-JP" b="1" dirty="0">
                <a:solidFill>
                  <a:srgbClr val="7030A0"/>
                </a:solidFill>
                <a:latin typeface="Euclid" pitchFamily="18" charset="0"/>
              </a:rPr>
              <a:t>+</a:t>
            </a:r>
            <a:r>
              <a:rPr lang="en-US" altLang="ja-JP" sz="800" dirty="0">
                <a:latin typeface="Euclid" pitchFamily="18" charset="0"/>
              </a:rPr>
              <a:t> </a:t>
            </a:r>
            <a:r>
              <a:rPr lang="en-US" altLang="ja-JP" b="1" i="1" dirty="0">
                <a:solidFill>
                  <a:srgbClr val="7030A0"/>
                </a:solidFill>
                <a:latin typeface="Euclid Symbol" pitchFamily="18" charset="2"/>
              </a:rPr>
              <a:t>D</a:t>
            </a:r>
            <a:r>
              <a:rPr lang="en-US" altLang="ja-JP" b="1" i="1" dirty="0">
                <a:solidFill>
                  <a:srgbClr val="7030A0"/>
                </a:solidFill>
                <a:latin typeface="Euclid" pitchFamily="18" charset="0"/>
              </a:rPr>
              <a:t>t</a:t>
            </a:r>
            <a:r>
              <a:rPr lang="en-US" altLang="ja-JP" b="1" dirty="0">
                <a:solidFill>
                  <a:srgbClr val="7030A0"/>
                </a:solidFill>
              </a:rPr>
              <a:t> </a:t>
            </a:r>
            <a:br>
              <a:rPr lang="en-US" altLang="ja-JP" b="1" dirty="0">
                <a:solidFill>
                  <a:srgbClr val="7030A0"/>
                </a:solidFill>
              </a:rPr>
            </a:br>
            <a:r>
              <a:rPr lang="ja-JP" altLang="en-US" b="1" dirty="0">
                <a:solidFill>
                  <a:srgbClr val="7030A0"/>
                </a:solidFill>
              </a:rPr>
              <a:t>　における状態</a:t>
            </a:r>
            <a:r>
              <a:rPr lang="ja-JP" altLang="en-US" sz="1200" dirty="0">
                <a:latin typeface="Euclid" pitchFamily="18" charset="0"/>
              </a:rPr>
              <a:t> </a:t>
            </a:r>
            <a:r>
              <a:rPr lang="ja-JP" altLang="en-US" dirty="0"/>
              <a:t>を計算する」</a:t>
            </a:r>
            <a:endParaRPr lang="en-US" altLang="ja-JP" dirty="0"/>
          </a:p>
          <a:p>
            <a:pPr marL="438150" lvl="1" indent="0">
              <a:buFont typeface="Wingdings" pitchFamily="2" charset="2"/>
              <a:buNone/>
              <a:defRPr/>
            </a:pPr>
            <a:r>
              <a:rPr lang="ja-JP" altLang="en-US" dirty="0"/>
              <a:t>という手順の繰り返し．</a:t>
            </a:r>
            <a:endParaRPr lang="en-US" altLang="ja-JP" dirty="0"/>
          </a:p>
          <a:p>
            <a:pPr>
              <a:defRPr/>
            </a:pPr>
            <a:r>
              <a:rPr lang="ja-JP" altLang="en-US" dirty="0"/>
              <a:t>例えば放物運動を考えてみる．</a:t>
            </a:r>
            <a:endParaRPr lang="en-US" altLang="ja-JP" dirty="0"/>
          </a:p>
          <a:p>
            <a:pPr>
              <a:defRPr/>
            </a:pPr>
            <a:r>
              <a:rPr lang="ja-JP" altLang="en-US" dirty="0"/>
              <a:t>「状態」とはこの場合高さ </a:t>
            </a:r>
            <a:r>
              <a:rPr lang="en-US" altLang="ja-JP" i="1" dirty="0">
                <a:latin typeface="Euclid" pitchFamily="18" charset="0"/>
              </a:rPr>
              <a:t>x</a:t>
            </a:r>
            <a:r>
              <a:rPr lang="en-US" altLang="ja-JP" dirty="0"/>
              <a:t> </a:t>
            </a:r>
            <a:br>
              <a:rPr lang="en-US" altLang="ja-JP" dirty="0"/>
            </a:br>
            <a:r>
              <a:rPr lang="ja-JP" altLang="en-US" dirty="0"/>
              <a:t>であり，「変化率」は上昇速度 </a:t>
            </a:r>
            <a:br>
              <a:rPr lang="en-US" altLang="ja-JP" dirty="0"/>
            </a:br>
            <a:r>
              <a:rPr lang="en-US" altLang="ja-JP" i="1" dirty="0">
                <a:latin typeface="Euclid" pitchFamily="18" charset="0"/>
              </a:rPr>
              <a:t>v</a:t>
            </a:r>
            <a:r>
              <a:rPr lang="en-US" altLang="ja-JP" sz="1200" dirty="0"/>
              <a:t> </a:t>
            </a:r>
            <a:r>
              <a:rPr lang="ja-JP" altLang="en-US" dirty="0"/>
              <a:t>である．</a:t>
            </a:r>
            <a:endParaRPr lang="en-US" altLang="ja-JP" dirty="0"/>
          </a:p>
          <a:p>
            <a:pPr>
              <a:defRPr/>
            </a:pPr>
            <a:r>
              <a:rPr lang="ja-JP" altLang="en-US" dirty="0"/>
              <a:t>時刻 </a:t>
            </a:r>
            <a:r>
              <a:rPr lang="en-US" altLang="ja-JP" i="1" dirty="0">
                <a:latin typeface="Euclid" pitchFamily="18" charset="0"/>
              </a:rPr>
              <a:t>t</a:t>
            </a:r>
            <a:r>
              <a:rPr lang="en-US" altLang="ja-JP" dirty="0"/>
              <a:t> </a:t>
            </a:r>
            <a:r>
              <a:rPr lang="ja-JP" altLang="en-US" dirty="0"/>
              <a:t>における高さ </a:t>
            </a:r>
            <a:r>
              <a:rPr lang="en-US" altLang="ja-JP" i="1" dirty="0">
                <a:latin typeface="Euclid" pitchFamily="18" charset="0"/>
              </a:rPr>
              <a:t>x</a:t>
            </a:r>
            <a:r>
              <a:rPr lang="en-US" altLang="ja-JP" dirty="0">
                <a:latin typeface="Euclid" pitchFamily="18" charset="0"/>
              </a:rPr>
              <a:t> (</a:t>
            </a:r>
            <a:r>
              <a:rPr lang="en-US" altLang="ja-JP" i="1" dirty="0">
                <a:latin typeface="Euclid" pitchFamily="18" charset="0"/>
              </a:rPr>
              <a:t>t</a:t>
            </a:r>
            <a:r>
              <a:rPr lang="en-US" altLang="ja-JP" dirty="0">
                <a:latin typeface="Euclid" pitchFamily="18" charset="0"/>
              </a:rPr>
              <a:t>)</a:t>
            </a:r>
            <a:r>
              <a:rPr lang="en-US" altLang="ja-JP" dirty="0"/>
              <a:t> </a:t>
            </a:r>
            <a:r>
              <a:rPr lang="ja-JP" altLang="en-US" dirty="0"/>
              <a:t>と</a:t>
            </a:r>
            <a:br>
              <a:rPr lang="en-US" altLang="ja-JP" dirty="0"/>
            </a:br>
            <a:r>
              <a:rPr lang="ja-JP" altLang="en-US" dirty="0"/>
              <a:t>速度 </a:t>
            </a:r>
            <a:r>
              <a:rPr lang="en-US" altLang="ja-JP" i="1" dirty="0">
                <a:latin typeface="Euclid" pitchFamily="18" charset="0"/>
              </a:rPr>
              <a:t>v</a:t>
            </a:r>
            <a:r>
              <a:rPr lang="en-US" altLang="ja-JP" dirty="0">
                <a:latin typeface="Euclid" pitchFamily="18" charset="0"/>
              </a:rPr>
              <a:t>(t)</a:t>
            </a:r>
            <a:r>
              <a:rPr lang="en-US" altLang="ja-JP" dirty="0"/>
              <a:t> </a:t>
            </a:r>
            <a:r>
              <a:rPr lang="ja-JP" altLang="en-US" dirty="0"/>
              <a:t>を使って，時刻 </a:t>
            </a:r>
            <a:br>
              <a:rPr lang="en-US" altLang="ja-JP" dirty="0"/>
            </a:br>
            <a:r>
              <a:rPr lang="en-US" altLang="ja-JP" i="1" dirty="0">
                <a:latin typeface="Euclid" pitchFamily="18" charset="0"/>
              </a:rPr>
              <a:t>t </a:t>
            </a:r>
            <a:r>
              <a:rPr lang="en-US" altLang="ja-JP" dirty="0">
                <a:latin typeface="Euclid" pitchFamily="18" charset="0"/>
              </a:rPr>
              <a:t>+</a:t>
            </a:r>
            <a:r>
              <a:rPr lang="en-US" altLang="ja-JP" sz="800" i="1" dirty="0">
                <a:latin typeface="Euclid" pitchFamily="18" charset="0"/>
              </a:rPr>
              <a:t> </a:t>
            </a:r>
            <a:r>
              <a:rPr lang="en-US" altLang="ja-JP" i="1" dirty="0" err="1">
                <a:latin typeface="Euclid Symbol" pitchFamily="18" charset="2"/>
              </a:rPr>
              <a:t>D</a:t>
            </a:r>
            <a:r>
              <a:rPr lang="en-US" altLang="ja-JP" i="1" dirty="0" err="1">
                <a:latin typeface="Euclid" pitchFamily="18" charset="0"/>
              </a:rPr>
              <a:t>t</a:t>
            </a:r>
            <a:r>
              <a:rPr lang="en-US" altLang="ja-JP" i="1" dirty="0">
                <a:latin typeface="Euclid" pitchFamily="18" charset="0"/>
              </a:rPr>
              <a:t> </a:t>
            </a:r>
            <a:r>
              <a:rPr lang="ja-JP" altLang="en-US" dirty="0"/>
              <a:t>における高さ </a:t>
            </a:r>
            <a:r>
              <a:rPr lang="en-US" altLang="ja-JP" i="1" dirty="0">
                <a:latin typeface="Euclid" pitchFamily="18" charset="0"/>
              </a:rPr>
              <a:t>x</a:t>
            </a:r>
            <a:r>
              <a:rPr lang="en-US" altLang="ja-JP" dirty="0">
                <a:latin typeface="Euclid" pitchFamily="18" charset="0"/>
              </a:rPr>
              <a:t>(</a:t>
            </a:r>
            <a:r>
              <a:rPr lang="en-US" altLang="ja-JP" i="1" dirty="0">
                <a:latin typeface="Euclid" pitchFamily="18" charset="0"/>
              </a:rPr>
              <a:t>t</a:t>
            </a:r>
            <a:r>
              <a:rPr lang="en-US" altLang="ja-JP" dirty="0">
                <a:latin typeface="Euclid" pitchFamily="18" charset="0"/>
              </a:rPr>
              <a:t> + </a:t>
            </a:r>
            <a:r>
              <a:rPr lang="en-US" altLang="ja-JP" i="1" dirty="0" err="1">
                <a:latin typeface="Euclid Symbol" pitchFamily="18" charset="2"/>
              </a:rPr>
              <a:t>D</a:t>
            </a:r>
            <a:r>
              <a:rPr lang="en-US" altLang="ja-JP" i="1" dirty="0" err="1">
                <a:latin typeface="Euclid" pitchFamily="18" charset="0"/>
              </a:rPr>
              <a:t>t</a:t>
            </a:r>
            <a:r>
              <a:rPr lang="en-US" altLang="ja-JP" dirty="0">
                <a:latin typeface="Euclid" pitchFamily="18" charset="0"/>
              </a:rPr>
              <a:t>)</a:t>
            </a:r>
            <a:r>
              <a:rPr lang="en-US" altLang="ja-JP" dirty="0"/>
              <a:t> </a:t>
            </a:r>
            <a:br>
              <a:rPr lang="en-US" altLang="ja-JP" dirty="0"/>
            </a:br>
            <a:r>
              <a:rPr lang="ja-JP" altLang="en-US" dirty="0"/>
              <a:t>を求めると</a:t>
            </a:r>
            <a:r>
              <a:rPr lang="en-US" altLang="ja-JP" dirty="0"/>
              <a:t>…</a:t>
            </a:r>
            <a:endParaRPr lang="ja-JP" altLang="en-US" dirty="0"/>
          </a:p>
        </p:txBody>
      </p:sp>
      <p:sp>
        <p:nvSpPr>
          <p:cNvPr id="4" name="スライド番号プレースホルダー 3"/>
          <p:cNvSpPr>
            <a:spLocks noGrp="1"/>
          </p:cNvSpPr>
          <p:nvPr>
            <p:ph type="sldNum" sz="quarter" idx="12"/>
          </p:nvPr>
        </p:nvSpPr>
        <p:spPr/>
        <p:txBody>
          <a:bodyPr/>
          <a:lstStyle/>
          <a:p>
            <a:pPr>
              <a:defRPr/>
            </a:pPr>
            <a:fld id="{36CA12FF-063C-4014-86A1-0A26C39B2624}" type="slidenum">
              <a:rPr lang="ja-JP" altLang="en-US" smtClean="0"/>
              <a:pPr>
                <a:defRPr/>
              </a:pPr>
              <a:t>5</a:t>
            </a:fld>
            <a:endParaRPr lang="ja-JP" altLang="en-US"/>
          </a:p>
        </p:txBody>
      </p:sp>
      <p:sp>
        <p:nvSpPr>
          <p:cNvPr id="13" name="フリーフォーム 12"/>
          <p:cNvSpPr/>
          <p:nvPr/>
        </p:nvSpPr>
        <p:spPr>
          <a:xfrm>
            <a:off x="5416550" y="3716338"/>
            <a:ext cx="3467100" cy="2068512"/>
          </a:xfrm>
          <a:custGeom>
            <a:avLst/>
            <a:gdLst>
              <a:gd name="connsiteX0" fmla="*/ 0 w 3466407"/>
              <a:gd name="connsiteY0" fmla="*/ 2068316 h 2068316"/>
              <a:gd name="connsiteX1" fmla="*/ 332509 w 3466407"/>
              <a:gd name="connsiteY1" fmla="*/ 1403298 h 2068316"/>
              <a:gd name="connsiteX2" fmla="*/ 689956 w 3466407"/>
              <a:gd name="connsiteY2" fmla="*/ 846345 h 2068316"/>
              <a:gd name="connsiteX3" fmla="*/ 1005840 w 3466407"/>
              <a:gd name="connsiteY3" fmla="*/ 463960 h 2068316"/>
              <a:gd name="connsiteX4" fmla="*/ 1371600 w 3466407"/>
              <a:gd name="connsiteY4" fmla="*/ 173014 h 2068316"/>
              <a:gd name="connsiteX5" fmla="*/ 1670858 w 3466407"/>
              <a:gd name="connsiteY5" fmla="*/ 48324 h 2068316"/>
              <a:gd name="connsiteX6" fmla="*/ 1862051 w 3466407"/>
              <a:gd name="connsiteY6" fmla="*/ 6760 h 2068316"/>
              <a:gd name="connsiteX7" fmla="*/ 2069869 w 3466407"/>
              <a:gd name="connsiteY7" fmla="*/ 15073 h 2068316"/>
              <a:gd name="connsiteX8" fmla="*/ 2443942 w 3466407"/>
              <a:gd name="connsiteY8" fmla="*/ 148076 h 2068316"/>
              <a:gd name="connsiteX9" fmla="*/ 2751513 w 3466407"/>
              <a:gd name="connsiteY9" fmla="*/ 389145 h 2068316"/>
              <a:gd name="connsiteX10" fmla="*/ 3075709 w 3466407"/>
              <a:gd name="connsiteY10" fmla="*/ 746593 h 2068316"/>
              <a:gd name="connsiteX11" fmla="*/ 3466407 w 3466407"/>
              <a:gd name="connsiteY11" fmla="*/ 1361734 h 2068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66407" h="2068316">
                <a:moveTo>
                  <a:pt x="0" y="2068316"/>
                </a:moveTo>
                <a:cubicBezTo>
                  <a:pt x="108758" y="1837638"/>
                  <a:pt x="217516" y="1606960"/>
                  <a:pt x="332509" y="1403298"/>
                </a:cubicBezTo>
                <a:cubicBezTo>
                  <a:pt x="447502" y="1199636"/>
                  <a:pt x="577734" y="1002901"/>
                  <a:pt x="689956" y="846345"/>
                </a:cubicBezTo>
                <a:cubicBezTo>
                  <a:pt x="802178" y="689789"/>
                  <a:pt x="892233" y="576182"/>
                  <a:pt x="1005840" y="463960"/>
                </a:cubicBezTo>
                <a:cubicBezTo>
                  <a:pt x="1119447" y="351738"/>
                  <a:pt x="1260764" y="242287"/>
                  <a:pt x="1371600" y="173014"/>
                </a:cubicBezTo>
                <a:cubicBezTo>
                  <a:pt x="1482436" y="103741"/>
                  <a:pt x="1589116" y="76033"/>
                  <a:pt x="1670858" y="48324"/>
                </a:cubicBezTo>
                <a:cubicBezTo>
                  <a:pt x="1752600" y="20615"/>
                  <a:pt x="1795549" y="12302"/>
                  <a:pt x="1862051" y="6760"/>
                </a:cubicBezTo>
                <a:cubicBezTo>
                  <a:pt x="1928553" y="1218"/>
                  <a:pt x="1972887" y="-8480"/>
                  <a:pt x="2069869" y="15073"/>
                </a:cubicBezTo>
                <a:cubicBezTo>
                  <a:pt x="2166851" y="38626"/>
                  <a:pt x="2330335" y="85731"/>
                  <a:pt x="2443942" y="148076"/>
                </a:cubicBezTo>
                <a:cubicBezTo>
                  <a:pt x="2557549" y="210421"/>
                  <a:pt x="2646219" y="289392"/>
                  <a:pt x="2751513" y="389145"/>
                </a:cubicBezTo>
                <a:cubicBezTo>
                  <a:pt x="2856807" y="488898"/>
                  <a:pt x="2956560" y="584495"/>
                  <a:pt x="3075709" y="746593"/>
                </a:cubicBezTo>
                <a:cubicBezTo>
                  <a:pt x="3194858" y="908691"/>
                  <a:pt x="3376353" y="1232887"/>
                  <a:pt x="3466407" y="1361734"/>
                </a:cubicBezTo>
              </a:path>
            </a:pathLst>
          </a:custGeom>
          <a:noFill/>
          <a:ln>
            <a:solidFill>
              <a:srgbClr val="0070C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p>
        </p:txBody>
      </p:sp>
      <p:sp>
        <p:nvSpPr>
          <p:cNvPr id="15" name="テキスト ボックス 14"/>
          <p:cNvSpPr txBox="1">
            <a:spLocks noChangeArrowheads="1"/>
          </p:cNvSpPr>
          <p:nvPr/>
        </p:nvSpPr>
        <p:spPr bwMode="auto">
          <a:xfrm>
            <a:off x="6445250" y="5919788"/>
            <a:ext cx="287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o"/>
              <a:defRPr kumimoji="1" sz="2400">
                <a:solidFill>
                  <a:schemeClr val="tx1"/>
                </a:solidFill>
                <a:latin typeface="メイリオ" pitchFamily="50" charset="-128"/>
                <a:ea typeface="メイリオ" pitchFamily="50" charset="-128"/>
                <a:cs typeface="メイリオ" pitchFamily="50" charset="-128"/>
              </a:defRPr>
            </a:lvl1pPr>
            <a:lvl2pPr marL="742950" indent="-285750" eaLnBrk="0" hangingPunct="0">
              <a:spcBef>
                <a:spcPct val="20000"/>
              </a:spcBef>
              <a:buClr>
                <a:schemeClr val="accent2"/>
              </a:buClr>
              <a:buFont typeface="Wingdings" pitchFamily="2" charset="2"/>
              <a:buChar char="n"/>
              <a:defRPr kumimoji="1" sz="2400">
                <a:solidFill>
                  <a:schemeClr val="tx1"/>
                </a:solidFill>
                <a:latin typeface="メイリオ" pitchFamily="50" charset="-128"/>
                <a:ea typeface="メイリオ" pitchFamily="50" charset="-128"/>
                <a:cs typeface="メイリオ" pitchFamily="50" charset="-128"/>
              </a:defRPr>
            </a:lvl2pPr>
            <a:lvl3pPr marL="1143000" indent="-228600" eaLnBrk="0" hangingPunct="0">
              <a:spcBef>
                <a:spcPct val="20000"/>
              </a:spcBef>
              <a:buClr>
                <a:schemeClr val="accent2"/>
              </a:buClr>
              <a:buFont typeface="Wingdings" pitchFamily="2" charset="2"/>
              <a:buChar char="o"/>
              <a:defRPr kumimoji="1" sz="2000">
                <a:solidFill>
                  <a:schemeClr val="tx1"/>
                </a:solidFill>
                <a:latin typeface="メイリオ" pitchFamily="50" charset="-128"/>
                <a:ea typeface="メイリオ" pitchFamily="50" charset="-128"/>
                <a:cs typeface="メイリオ" pitchFamily="50" charset="-128"/>
              </a:defRPr>
            </a:lvl3pPr>
            <a:lvl4pPr marL="1600200" indent="-228600" eaLnBrk="0" hangingPunct="0">
              <a:spcBef>
                <a:spcPct val="20000"/>
              </a:spcBef>
              <a:buClr>
                <a:schemeClr val="accent2"/>
              </a:buClr>
              <a:buFont typeface="Wingdings" pitchFamily="2" charset="2"/>
              <a:buChar char="n"/>
              <a:defRPr kumimoji="1" sz="2000">
                <a:solidFill>
                  <a:schemeClr val="tx1"/>
                </a:solidFill>
                <a:latin typeface="メイリオ" pitchFamily="50" charset="-128"/>
                <a:ea typeface="メイリオ" pitchFamily="50" charset="-128"/>
                <a:cs typeface="メイリオ" pitchFamily="50" charset="-128"/>
              </a:defRPr>
            </a:lvl4pPr>
            <a:lvl5pPr marL="2057400" indent="-228600" eaLnBrk="0" hangingPunct="0">
              <a:spcBef>
                <a:spcPct val="25000"/>
              </a:spcBef>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6pPr>
            <a:lvl7pPr marL="29718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7pPr>
            <a:lvl8pPr marL="34290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8pPr>
            <a:lvl9pPr marL="38862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9pPr>
          </a:lstStyle>
          <a:p>
            <a:pPr eaLnBrk="1" hangingPunct="1">
              <a:spcBef>
                <a:spcPct val="0"/>
              </a:spcBef>
              <a:buClrTx/>
              <a:buFontTx/>
              <a:buNone/>
            </a:pPr>
            <a:r>
              <a:rPr lang="en-US" altLang="ja-JP" i="1">
                <a:latin typeface="Euclid" pitchFamily="18" charset="0"/>
                <a:ea typeface="ＭＳ Ｐゴシック" charset="-128"/>
              </a:rPr>
              <a:t>t</a:t>
            </a:r>
            <a:endParaRPr lang="ja-JP" altLang="en-US" i="1">
              <a:latin typeface="Euclid" pitchFamily="18" charset="0"/>
              <a:ea typeface="ＭＳ Ｐゴシック" charset="-128"/>
            </a:endParaRPr>
          </a:p>
        </p:txBody>
      </p:sp>
      <p:cxnSp>
        <p:nvCxnSpPr>
          <p:cNvPr id="17" name="直線コネクタ 16"/>
          <p:cNvCxnSpPr/>
          <p:nvPr/>
        </p:nvCxnSpPr>
        <p:spPr>
          <a:xfrm flipV="1">
            <a:off x="6588125" y="3284538"/>
            <a:ext cx="0" cy="259238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V="1">
            <a:off x="7235825" y="3284538"/>
            <a:ext cx="0" cy="2592387"/>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5461000" y="3335338"/>
            <a:ext cx="1935163" cy="167005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nvGrpSpPr>
          <p:cNvPr id="41" name="グループ化 40"/>
          <p:cNvGrpSpPr>
            <a:grpSpLocks/>
          </p:cNvGrpSpPr>
          <p:nvPr/>
        </p:nvGrpSpPr>
        <p:grpSpPr bwMode="auto">
          <a:xfrm>
            <a:off x="5435600" y="3197225"/>
            <a:ext cx="3457575" cy="3168650"/>
            <a:chOff x="5436096" y="3197777"/>
            <a:chExt cx="3456384" cy="3168384"/>
          </a:xfrm>
        </p:grpSpPr>
        <p:cxnSp>
          <p:nvCxnSpPr>
            <p:cNvPr id="6" name="直線矢印コネクタ 5"/>
            <p:cNvCxnSpPr/>
            <p:nvPr/>
          </p:nvCxnSpPr>
          <p:spPr>
            <a:xfrm>
              <a:off x="5436096" y="5877252"/>
              <a:ext cx="345638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flipV="1">
              <a:off x="5651922" y="3285083"/>
              <a:ext cx="0" cy="28509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333" name="テキスト ボックス 13"/>
            <p:cNvSpPr txBox="1">
              <a:spLocks noChangeArrowheads="1"/>
            </p:cNvSpPr>
            <p:nvPr/>
          </p:nvSpPr>
          <p:spPr bwMode="auto">
            <a:xfrm>
              <a:off x="5660433" y="3197777"/>
              <a:ext cx="3273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o"/>
                <a:defRPr kumimoji="1" sz="2400">
                  <a:solidFill>
                    <a:schemeClr val="tx1"/>
                  </a:solidFill>
                  <a:latin typeface="メイリオ" pitchFamily="50" charset="-128"/>
                  <a:ea typeface="メイリオ" pitchFamily="50" charset="-128"/>
                  <a:cs typeface="メイリオ" pitchFamily="50" charset="-128"/>
                </a:defRPr>
              </a:lvl1pPr>
              <a:lvl2pPr marL="742950" indent="-285750" eaLnBrk="0" hangingPunct="0">
                <a:spcBef>
                  <a:spcPct val="20000"/>
                </a:spcBef>
                <a:buClr>
                  <a:schemeClr val="accent2"/>
                </a:buClr>
                <a:buFont typeface="Wingdings" pitchFamily="2" charset="2"/>
                <a:buChar char="n"/>
                <a:defRPr kumimoji="1" sz="2400">
                  <a:solidFill>
                    <a:schemeClr val="tx1"/>
                  </a:solidFill>
                  <a:latin typeface="メイリオ" pitchFamily="50" charset="-128"/>
                  <a:ea typeface="メイリオ" pitchFamily="50" charset="-128"/>
                  <a:cs typeface="メイリオ" pitchFamily="50" charset="-128"/>
                </a:defRPr>
              </a:lvl2pPr>
              <a:lvl3pPr marL="1143000" indent="-228600" eaLnBrk="0" hangingPunct="0">
                <a:spcBef>
                  <a:spcPct val="20000"/>
                </a:spcBef>
                <a:buClr>
                  <a:schemeClr val="accent2"/>
                </a:buClr>
                <a:buFont typeface="Wingdings" pitchFamily="2" charset="2"/>
                <a:buChar char="o"/>
                <a:defRPr kumimoji="1" sz="2000">
                  <a:solidFill>
                    <a:schemeClr val="tx1"/>
                  </a:solidFill>
                  <a:latin typeface="メイリオ" pitchFamily="50" charset="-128"/>
                  <a:ea typeface="メイリオ" pitchFamily="50" charset="-128"/>
                  <a:cs typeface="メイリオ" pitchFamily="50" charset="-128"/>
                </a:defRPr>
              </a:lvl3pPr>
              <a:lvl4pPr marL="1600200" indent="-228600" eaLnBrk="0" hangingPunct="0">
                <a:spcBef>
                  <a:spcPct val="20000"/>
                </a:spcBef>
                <a:buClr>
                  <a:schemeClr val="accent2"/>
                </a:buClr>
                <a:buFont typeface="Wingdings" pitchFamily="2" charset="2"/>
                <a:buChar char="n"/>
                <a:defRPr kumimoji="1" sz="2000">
                  <a:solidFill>
                    <a:schemeClr val="tx1"/>
                  </a:solidFill>
                  <a:latin typeface="メイリオ" pitchFamily="50" charset="-128"/>
                  <a:ea typeface="メイリオ" pitchFamily="50" charset="-128"/>
                  <a:cs typeface="メイリオ" pitchFamily="50" charset="-128"/>
                </a:defRPr>
              </a:lvl4pPr>
              <a:lvl5pPr marL="2057400" indent="-228600" eaLnBrk="0" hangingPunct="0">
                <a:spcBef>
                  <a:spcPct val="25000"/>
                </a:spcBef>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6pPr>
              <a:lvl7pPr marL="29718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7pPr>
              <a:lvl8pPr marL="34290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8pPr>
              <a:lvl9pPr marL="38862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9pPr>
            </a:lstStyle>
            <a:p>
              <a:pPr eaLnBrk="1" hangingPunct="1">
                <a:spcBef>
                  <a:spcPct val="0"/>
                </a:spcBef>
                <a:buClrTx/>
                <a:buFontTx/>
                <a:buNone/>
              </a:pPr>
              <a:r>
                <a:rPr lang="en-US" altLang="ja-JP" i="1">
                  <a:latin typeface="Euclid" pitchFamily="18" charset="0"/>
                  <a:ea typeface="ＭＳ Ｐゴシック" charset="-128"/>
                </a:rPr>
                <a:t>x</a:t>
              </a:r>
              <a:endParaRPr lang="ja-JP" altLang="en-US" i="1">
                <a:latin typeface="Euclid" pitchFamily="18" charset="0"/>
                <a:ea typeface="ＭＳ Ｐゴシック" charset="-128"/>
              </a:endParaRPr>
            </a:p>
          </p:txBody>
        </p:sp>
        <p:sp>
          <p:nvSpPr>
            <p:cNvPr id="13334" name="テキスト ボックス 26"/>
            <p:cNvSpPr txBox="1">
              <a:spLocks noChangeArrowheads="1"/>
            </p:cNvSpPr>
            <p:nvPr/>
          </p:nvSpPr>
          <p:spPr bwMode="auto">
            <a:xfrm>
              <a:off x="8604448" y="5904496"/>
              <a:ext cx="2872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o"/>
                <a:defRPr kumimoji="1" sz="2400">
                  <a:solidFill>
                    <a:schemeClr val="tx1"/>
                  </a:solidFill>
                  <a:latin typeface="メイリオ" pitchFamily="50" charset="-128"/>
                  <a:ea typeface="メイリオ" pitchFamily="50" charset="-128"/>
                  <a:cs typeface="メイリオ" pitchFamily="50" charset="-128"/>
                </a:defRPr>
              </a:lvl1pPr>
              <a:lvl2pPr marL="742950" indent="-285750" eaLnBrk="0" hangingPunct="0">
                <a:spcBef>
                  <a:spcPct val="20000"/>
                </a:spcBef>
                <a:buClr>
                  <a:schemeClr val="accent2"/>
                </a:buClr>
                <a:buFont typeface="Wingdings" pitchFamily="2" charset="2"/>
                <a:buChar char="n"/>
                <a:defRPr kumimoji="1" sz="2400">
                  <a:solidFill>
                    <a:schemeClr val="tx1"/>
                  </a:solidFill>
                  <a:latin typeface="メイリオ" pitchFamily="50" charset="-128"/>
                  <a:ea typeface="メイリオ" pitchFamily="50" charset="-128"/>
                  <a:cs typeface="メイリオ" pitchFamily="50" charset="-128"/>
                </a:defRPr>
              </a:lvl2pPr>
              <a:lvl3pPr marL="1143000" indent="-228600" eaLnBrk="0" hangingPunct="0">
                <a:spcBef>
                  <a:spcPct val="20000"/>
                </a:spcBef>
                <a:buClr>
                  <a:schemeClr val="accent2"/>
                </a:buClr>
                <a:buFont typeface="Wingdings" pitchFamily="2" charset="2"/>
                <a:buChar char="o"/>
                <a:defRPr kumimoji="1" sz="2000">
                  <a:solidFill>
                    <a:schemeClr val="tx1"/>
                  </a:solidFill>
                  <a:latin typeface="メイリオ" pitchFamily="50" charset="-128"/>
                  <a:ea typeface="メイリオ" pitchFamily="50" charset="-128"/>
                  <a:cs typeface="メイリオ" pitchFamily="50" charset="-128"/>
                </a:defRPr>
              </a:lvl3pPr>
              <a:lvl4pPr marL="1600200" indent="-228600" eaLnBrk="0" hangingPunct="0">
                <a:spcBef>
                  <a:spcPct val="20000"/>
                </a:spcBef>
                <a:buClr>
                  <a:schemeClr val="accent2"/>
                </a:buClr>
                <a:buFont typeface="Wingdings" pitchFamily="2" charset="2"/>
                <a:buChar char="n"/>
                <a:defRPr kumimoji="1" sz="2000">
                  <a:solidFill>
                    <a:schemeClr val="tx1"/>
                  </a:solidFill>
                  <a:latin typeface="メイリオ" pitchFamily="50" charset="-128"/>
                  <a:ea typeface="メイリオ" pitchFamily="50" charset="-128"/>
                  <a:cs typeface="メイリオ" pitchFamily="50" charset="-128"/>
                </a:defRPr>
              </a:lvl4pPr>
              <a:lvl5pPr marL="2057400" indent="-228600" eaLnBrk="0" hangingPunct="0">
                <a:spcBef>
                  <a:spcPct val="25000"/>
                </a:spcBef>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6pPr>
              <a:lvl7pPr marL="29718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7pPr>
              <a:lvl8pPr marL="34290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8pPr>
              <a:lvl9pPr marL="38862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9pPr>
            </a:lstStyle>
            <a:p>
              <a:pPr eaLnBrk="1" hangingPunct="1">
                <a:spcBef>
                  <a:spcPct val="0"/>
                </a:spcBef>
                <a:buClrTx/>
                <a:buFontTx/>
                <a:buNone/>
              </a:pPr>
              <a:r>
                <a:rPr lang="en-US" altLang="ja-JP" i="1">
                  <a:latin typeface="Euclid" pitchFamily="18" charset="0"/>
                  <a:ea typeface="ＭＳ Ｐゴシック" charset="-128"/>
                </a:rPr>
                <a:t>t</a:t>
              </a:r>
              <a:endParaRPr lang="ja-JP" altLang="en-US" i="1">
                <a:latin typeface="Euclid" pitchFamily="18" charset="0"/>
                <a:ea typeface="ＭＳ Ｐゴシック" charset="-128"/>
              </a:endParaRPr>
            </a:p>
          </p:txBody>
        </p:sp>
      </p:grpSp>
      <p:sp>
        <p:nvSpPr>
          <p:cNvPr id="28" name="テキスト ボックス 27"/>
          <p:cNvSpPr txBox="1">
            <a:spLocks noChangeArrowheads="1"/>
          </p:cNvSpPr>
          <p:nvPr/>
        </p:nvSpPr>
        <p:spPr bwMode="auto">
          <a:xfrm>
            <a:off x="6845300" y="5932488"/>
            <a:ext cx="996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o"/>
              <a:defRPr kumimoji="1" sz="2400">
                <a:solidFill>
                  <a:schemeClr val="tx1"/>
                </a:solidFill>
                <a:latin typeface="メイリオ" pitchFamily="50" charset="-128"/>
                <a:ea typeface="メイリオ" pitchFamily="50" charset="-128"/>
                <a:cs typeface="メイリオ" pitchFamily="50" charset="-128"/>
              </a:defRPr>
            </a:lvl1pPr>
            <a:lvl2pPr marL="742950" indent="-285750" eaLnBrk="0" hangingPunct="0">
              <a:spcBef>
                <a:spcPct val="20000"/>
              </a:spcBef>
              <a:buClr>
                <a:schemeClr val="accent2"/>
              </a:buClr>
              <a:buFont typeface="Wingdings" pitchFamily="2" charset="2"/>
              <a:buChar char="n"/>
              <a:defRPr kumimoji="1" sz="2400">
                <a:solidFill>
                  <a:schemeClr val="tx1"/>
                </a:solidFill>
                <a:latin typeface="メイリオ" pitchFamily="50" charset="-128"/>
                <a:ea typeface="メイリオ" pitchFamily="50" charset="-128"/>
                <a:cs typeface="メイリオ" pitchFamily="50" charset="-128"/>
              </a:defRPr>
            </a:lvl2pPr>
            <a:lvl3pPr marL="1143000" indent="-228600" eaLnBrk="0" hangingPunct="0">
              <a:spcBef>
                <a:spcPct val="20000"/>
              </a:spcBef>
              <a:buClr>
                <a:schemeClr val="accent2"/>
              </a:buClr>
              <a:buFont typeface="Wingdings" pitchFamily="2" charset="2"/>
              <a:buChar char="o"/>
              <a:defRPr kumimoji="1" sz="2000">
                <a:solidFill>
                  <a:schemeClr val="tx1"/>
                </a:solidFill>
                <a:latin typeface="メイリオ" pitchFamily="50" charset="-128"/>
                <a:ea typeface="メイリオ" pitchFamily="50" charset="-128"/>
                <a:cs typeface="メイリオ" pitchFamily="50" charset="-128"/>
              </a:defRPr>
            </a:lvl3pPr>
            <a:lvl4pPr marL="1600200" indent="-228600" eaLnBrk="0" hangingPunct="0">
              <a:spcBef>
                <a:spcPct val="20000"/>
              </a:spcBef>
              <a:buClr>
                <a:schemeClr val="accent2"/>
              </a:buClr>
              <a:buFont typeface="Wingdings" pitchFamily="2" charset="2"/>
              <a:buChar char="n"/>
              <a:defRPr kumimoji="1" sz="2000">
                <a:solidFill>
                  <a:schemeClr val="tx1"/>
                </a:solidFill>
                <a:latin typeface="メイリオ" pitchFamily="50" charset="-128"/>
                <a:ea typeface="メイリオ" pitchFamily="50" charset="-128"/>
                <a:cs typeface="メイリオ" pitchFamily="50" charset="-128"/>
              </a:defRPr>
            </a:lvl4pPr>
            <a:lvl5pPr marL="2057400" indent="-228600" eaLnBrk="0" hangingPunct="0">
              <a:spcBef>
                <a:spcPct val="25000"/>
              </a:spcBef>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6pPr>
            <a:lvl7pPr marL="29718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7pPr>
            <a:lvl8pPr marL="34290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8pPr>
            <a:lvl9pPr marL="38862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9pPr>
          </a:lstStyle>
          <a:p>
            <a:pPr eaLnBrk="1" hangingPunct="1">
              <a:spcBef>
                <a:spcPct val="0"/>
              </a:spcBef>
              <a:buClrTx/>
              <a:buFontTx/>
              <a:buNone/>
            </a:pPr>
            <a:r>
              <a:rPr lang="en-US" altLang="ja-JP" i="1">
                <a:latin typeface="Euclid" pitchFamily="18" charset="0"/>
                <a:ea typeface="ＭＳ Ｐゴシック" charset="-128"/>
              </a:rPr>
              <a:t>t</a:t>
            </a:r>
            <a:r>
              <a:rPr lang="en-US" altLang="ja-JP" sz="1800" i="1">
                <a:latin typeface="Euclid" pitchFamily="18" charset="0"/>
                <a:ea typeface="ＭＳ Ｐゴシック" charset="-128"/>
              </a:rPr>
              <a:t> </a:t>
            </a:r>
            <a:r>
              <a:rPr lang="en-US" altLang="ja-JP">
                <a:latin typeface="Euclid" pitchFamily="18" charset="0"/>
                <a:ea typeface="ＭＳ Ｐゴシック" charset="-128"/>
              </a:rPr>
              <a:t>+</a:t>
            </a:r>
            <a:r>
              <a:rPr lang="en-US" altLang="ja-JP" sz="800" i="1">
                <a:latin typeface="Euclid" pitchFamily="18" charset="0"/>
                <a:ea typeface="ＭＳ Ｐゴシック" charset="-128"/>
              </a:rPr>
              <a:t> </a:t>
            </a:r>
            <a:r>
              <a:rPr lang="en-US" altLang="ja-JP" i="1">
                <a:latin typeface="Euclid Symbol" pitchFamily="18" charset="2"/>
                <a:ea typeface="ＭＳ Ｐゴシック" charset="-128"/>
              </a:rPr>
              <a:t>D</a:t>
            </a:r>
            <a:r>
              <a:rPr lang="en-US" altLang="ja-JP" i="1">
                <a:latin typeface="Euclid" pitchFamily="18" charset="0"/>
                <a:ea typeface="ＭＳ Ｐゴシック" charset="-128"/>
              </a:rPr>
              <a:t>t</a:t>
            </a:r>
            <a:endParaRPr lang="ja-JP" altLang="en-US" i="1">
              <a:latin typeface="Euclid" pitchFamily="18" charset="0"/>
              <a:ea typeface="ＭＳ Ｐゴシック" charset="-128"/>
            </a:endParaRPr>
          </a:p>
        </p:txBody>
      </p:sp>
      <p:grpSp>
        <p:nvGrpSpPr>
          <p:cNvPr id="35" name="グループ化 34"/>
          <p:cNvGrpSpPr>
            <a:grpSpLocks/>
          </p:cNvGrpSpPr>
          <p:nvPr/>
        </p:nvGrpSpPr>
        <p:grpSpPr bwMode="auto">
          <a:xfrm>
            <a:off x="7235825" y="3068638"/>
            <a:ext cx="792163" cy="1058862"/>
            <a:chOff x="7236296" y="3068960"/>
            <a:chExt cx="792088" cy="1057990"/>
          </a:xfrm>
        </p:grpSpPr>
        <p:cxnSp>
          <p:nvCxnSpPr>
            <p:cNvPr id="30" name="直線コネクタ 29"/>
            <p:cNvCxnSpPr/>
            <p:nvPr/>
          </p:nvCxnSpPr>
          <p:spPr>
            <a:xfrm>
              <a:off x="7236296" y="3462336"/>
              <a:ext cx="792088" cy="0"/>
            </a:xfrm>
            <a:prstGeom prst="line">
              <a:avLst/>
            </a:prstGeom>
            <a:ln w="12700">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7236296" y="3733574"/>
              <a:ext cx="792088" cy="0"/>
            </a:xfrm>
            <a:prstGeom prst="line">
              <a:avLst/>
            </a:prstGeom>
            <a:ln w="12700">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7812504" y="3068960"/>
              <a:ext cx="0" cy="393376"/>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7812504" y="3733574"/>
              <a:ext cx="0" cy="393376"/>
            </a:xfrm>
            <a:prstGeom prst="straightConnector1">
              <a:avLst/>
            </a:prstGeom>
            <a:ln w="12700">
              <a:solidFill>
                <a:schemeClr val="tx2"/>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6" name="テキスト ボックス 35"/>
          <p:cNvSpPr txBox="1">
            <a:spLocks noChangeArrowheads="1"/>
          </p:cNvSpPr>
          <p:nvPr/>
        </p:nvSpPr>
        <p:spPr bwMode="auto">
          <a:xfrm>
            <a:off x="8027988" y="3406775"/>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2"/>
              </a:buClr>
              <a:buFont typeface="Wingdings" pitchFamily="2" charset="2"/>
              <a:buChar char="o"/>
              <a:defRPr kumimoji="1" sz="2400">
                <a:solidFill>
                  <a:schemeClr val="tx1"/>
                </a:solidFill>
                <a:latin typeface="メイリオ" pitchFamily="50" charset="-128"/>
                <a:ea typeface="メイリオ" pitchFamily="50" charset="-128"/>
                <a:cs typeface="メイリオ" pitchFamily="50" charset="-128"/>
              </a:defRPr>
            </a:lvl1pPr>
            <a:lvl2pPr marL="742950" indent="-285750" eaLnBrk="0" hangingPunct="0">
              <a:spcBef>
                <a:spcPct val="20000"/>
              </a:spcBef>
              <a:buClr>
                <a:schemeClr val="accent2"/>
              </a:buClr>
              <a:buFont typeface="Wingdings" pitchFamily="2" charset="2"/>
              <a:buChar char="n"/>
              <a:defRPr kumimoji="1" sz="2400">
                <a:solidFill>
                  <a:schemeClr val="tx1"/>
                </a:solidFill>
                <a:latin typeface="メイリオ" pitchFamily="50" charset="-128"/>
                <a:ea typeface="メイリオ" pitchFamily="50" charset="-128"/>
                <a:cs typeface="メイリオ" pitchFamily="50" charset="-128"/>
              </a:defRPr>
            </a:lvl2pPr>
            <a:lvl3pPr marL="1143000" indent="-228600" eaLnBrk="0" hangingPunct="0">
              <a:spcBef>
                <a:spcPct val="20000"/>
              </a:spcBef>
              <a:buClr>
                <a:schemeClr val="accent2"/>
              </a:buClr>
              <a:buFont typeface="Wingdings" pitchFamily="2" charset="2"/>
              <a:buChar char="o"/>
              <a:defRPr kumimoji="1" sz="2000">
                <a:solidFill>
                  <a:schemeClr val="tx1"/>
                </a:solidFill>
                <a:latin typeface="メイリオ" pitchFamily="50" charset="-128"/>
                <a:ea typeface="メイリオ" pitchFamily="50" charset="-128"/>
                <a:cs typeface="メイリオ" pitchFamily="50" charset="-128"/>
              </a:defRPr>
            </a:lvl3pPr>
            <a:lvl4pPr marL="1600200" indent="-228600" eaLnBrk="0" hangingPunct="0">
              <a:spcBef>
                <a:spcPct val="20000"/>
              </a:spcBef>
              <a:buClr>
                <a:schemeClr val="accent2"/>
              </a:buClr>
              <a:buFont typeface="Wingdings" pitchFamily="2" charset="2"/>
              <a:buChar char="n"/>
              <a:defRPr kumimoji="1" sz="2000">
                <a:solidFill>
                  <a:schemeClr val="tx1"/>
                </a:solidFill>
                <a:latin typeface="メイリオ" pitchFamily="50" charset="-128"/>
                <a:ea typeface="メイリオ" pitchFamily="50" charset="-128"/>
                <a:cs typeface="メイリオ" pitchFamily="50" charset="-128"/>
              </a:defRPr>
            </a:lvl4pPr>
            <a:lvl5pPr marL="2057400" indent="-228600" eaLnBrk="0" hangingPunct="0">
              <a:spcBef>
                <a:spcPct val="25000"/>
              </a:spcBef>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5pPr>
            <a:lvl6pPr marL="25146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6pPr>
            <a:lvl7pPr marL="29718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7pPr>
            <a:lvl8pPr marL="34290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8pPr>
            <a:lvl9pPr marL="3886200" indent="-228600" eaLnBrk="0" fontAlgn="base" hangingPunct="0">
              <a:spcBef>
                <a:spcPct val="25000"/>
              </a:spcBef>
              <a:spcAft>
                <a:spcPct val="0"/>
              </a:spcAft>
              <a:buClr>
                <a:schemeClr val="accent2"/>
              </a:buClr>
              <a:buFont typeface="Wingdings" pitchFamily="2" charset="2"/>
              <a:buChar char="§"/>
              <a:defRPr kumimoji="1" sz="2000">
                <a:solidFill>
                  <a:schemeClr val="tx1"/>
                </a:solidFill>
                <a:latin typeface="メイリオ" pitchFamily="50" charset="-128"/>
                <a:ea typeface="メイリオ" pitchFamily="50" charset="-128"/>
                <a:cs typeface="メイリオ" pitchFamily="50" charset="-128"/>
              </a:defRPr>
            </a:lvl9pPr>
          </a:lstStyle>
          <a:p>
            <a:pPr eaLnBrk="1" hangingPunct="1">
              <a:spcBef>
                <a:spcPct val="0"/>
              </a:spcBef>
              <a:buClrTx/>
              <a:buFontTx/>
              <a:buNone/>
            </a:pPr>
            <a:r>
              <a:rPr lang="ja-JP" altLang="en-US" b="1">
                <a:ea typeface="ＭＳ Ｐゴシック" charset="-128"/>
              </a:rPr>
              <a:t>誤差</a:t>
            </a:r>
          </a:p>
        </p:txBody>
      </p:sp>
      <p:cxnSp>
        <p:nvCxnSpPr>
          <p:cNvPr id="38" name="直線矢印コネクタ 37"/>
          <p:cNvCxnSpPr/>
          <p:nvPr/>
        </p:nvCxnSpPr>
        <p:spPr>
          <a:xfrm flipV="1">
            <a:off x="6583363" y="3462338"/>
            <a:ext cx="652462" cy="573087"/>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699792" y="5877272"/>
            <a:ext cx="2451312" cy="523220"/>
          </a:xfrm>
          <a:prstGeom prst="rect">
            <a:avLst/>
          </a:prstGeom>
          <a:noFill/>
        </p:spPr>
        <p:txBody>
          <a:bodyPr wrap="none" rtlCol="0">
            <a:spAutoFit/>
          </a:bodyPr>
          <a:lstStyle/>
          <a:p>
            <a:r>
              <a:rPr lang="en-US" altLang="ja-JP" sz="2800" b="1" dirty="0">
                <a:solidFill>
                  <a:schemeClr val="accent2"/>
                </a:solidFill>
                <a:effectLst>
                  <a:outerShdw blurRad="38100" dist="38100" dir="2700000" algn="tl">
                    <a:srgbClr val="000000">
                      <a:alpha val="43137"/>
                    </a:srgbClr>
                  </a:outerShdw>
                </a:effectLst>
                <a:latin typeface="+mn-ea"/>
                <a:ea typeface="+mn-ea"/>
                <a:sym typeface="Wingdings" panose="05000000000000000000" pitchFamily="2" charset="2"/>
              </a:rPr>
              <a:t> </a:t>
            </a:r>
            <a:r>
              <a:rPr lang="ja-JP" altLang="en-US" sz="2800" b="1" dirty="0">
                <a:solidFill>
                  <a:schemeClr val="accent2"/>
                </a:solidFill>
                <a:effectLst>
                  <a:outerShdw blurRad="38100" dist="38100" dir="2700000" algn="tl">
                    <a:srgbClr val="000000">
                      <a:alpha val="43137"/>
                    </a:srgbClr>
                  </a:outerShdw>
                </a:effectLst>
                <a:latin typeface="+mn-ea"/>
                <a:ea typeface="+mn-ea"/>
              </a:rPr>
              <a:t>誤差が出る</a:t>
            </a:r>
            <a:endParaRPr kumimoji="1" lang="ja-JP" altLang="en-US" sz="2800" b="1" dirty="0">
              <a:solidFill>
                <a:schemeClr val="accent2"/>
              </a:solidFill>
              <a:effectLst>
                <a:outerShdw blurRad="38100" dist="38100" dir="2700000" algn="tl">
                  <a:srgbClr val="000000">
                    <a:alpha val="43137"/>
                  </a:srgbClr>
                </a:outerShdw>
              </a:effectLst>
              <a:latin typeface="+mn-ea"/>
              <a:ea typeface="+mn-ea"/>
            </a:endParaRPr>
          </a:p>
        </p:txBody>
      </p:sp>
    </p:spTree>
    <p:extLst>
      <p:ext uri="{BB962C8B-B14F-4D97-AF65-F5344CB8AC3E}">
        <p14:creationId xmlns:p14="http://schemas.microsoft.com/office/powerpoint/2010/main" val="317052542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nodeType="afterGroup">
                            <p:stCondLst>
                              <p:cond delay="500"/>
                            </p:stCondLst>
                            <p:childTnLst>
                              <p:par>
                                <p:cTn id="17" presetID="10" presetClass="entr" presetSubtype="0"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500"/>
                                        <p:tgtEl>
                                          <p:spTgt spid="41"/>
                                        </p:tgtEl>
                                      </p:cBhvr>
                                    </p:animEffect>
                                  </p:childTnLst>
                                </p:cTn>
                              </p:par>
                            </p:childTnLst>
                          </p:cTn>
                        </p:par>
                        <p:par>
                          <p:cTn id="20" fill="hold" nodeType="afterGroup">
                            <p:stCondLst>
                              <p:cond delay="1000"/>
                            </p:stCondLst>
                            <p:childTnLst>
                              <p:par>
                                <p:cTn id="21" presetID="22" presetClass="entr" presetSubtype="8"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10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down)">
                                      <p:cBhvr>
                                        <p:cTn id="46" dur="500"/>
                                        <p:tgtEl>
                                          <p:spTgt spid="2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down)">
                                      <p:cBhvr>
                                        <p:cTn id="51" dur="500"/>
                                        <p:tgtEl>
                                          <p:spTgt spid="1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4" fill="hold" nodeType="click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down)">
                                      <p:cBhvr>
                                        <p:cTn id="59" dur="500"/>
                                        <p:tgtEl>
                                          <p:spTgt spid="38"/>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nodeType="click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500"/>
                                        <p:tgtEl>
                                          <p:spTgt spid="35"/>
                                        </p:tgtEl>
                                      </p:cBhvr>
                                    </p:animEffect>
                                  </p:childTnLst>
                                </p:cTn>
                              </p:par>
                            </p:childTnLst>
                          </p:cTn>
                        </p:par>
                        <p:par>
                          <p:cTn id="65" fill="hold" nodeType="afterGroup">
                            <p:stCondLst>
                              <p:cond delay="500"/>
                            </p:stCondLst>
                            <p:childTnLst>
                              <p:par>
                                <p:cTn id="66" presetID="10" presetClass="entr" presetSubtype="0"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fade">
                                      <p:cBhvr>
                                        <p:cTn id="68" dur="500"/>
                                        <p:tgtEl>
                                          <p:spTgt spid="36"/>
                                        </p:tgtEl>
                                      </p:cBhvr>
                                    </p:animEffect>
                                  </p:childTnLst>
                                </p:cTn>
                              </p:par>
                            </p:childTnLst>
                          </p:cTn>
                        </p:par>
                        <p:par>
                          <p:cTn id="69" fill="hold">
                            <p:stCondLst>
                              <p:cond delay="1000"/>
                            </p:stCondLst>
                            <p:childTnLst>
                              <p:par>
                                <p:cTn id="70" presetID="22" presetClass="entr" presetSubtype="8" fill="hold" grpId="0" nodeType="after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left)">
                                      <p:cBhvr>
                                        <p:cTn id="7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5" grpId="0"/>
      <p:bldP spid="28" grpId="0"/>
      <p:bldP spid="36"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eaLnBrk="1" hangingPunct="1">
              <a:defRPr/>
            </a:pPr>
            <a:r>
              <a:rPr lang="ja-JP" altLang="en-US" dirty="0"/>
              <a:t>微分方程式の数値解法</a:t>
            </a:r>
          </a:p>
        </p:txBody>
      </p:sp>
      <p:sp>
        <p:nvSpPr>
          <p:cNvPr id="3" name="コンテンツ プレースホルダー 2"/>
          <p:cNvSpPr>
            <a:spLocks noGrp="1"/>
          </p:cNvSpPr>
          <p:nvPr>
            <p:ph idx="1"/>
          </p:nvPr>
        </p:nvSpPr>
        <p:spPr/>
        <p:txBody>
          <a:bodyPr/>
          <a:lstStyle/>
          <a:p>
            <a:pPr>
              <a:defRPr/>
            </a:pPr>
            <a:r>
              <a:rPr lang="ja-JP" altLang="en-US" dirty="0"/>
              <a:t>説明したとおり，</a:t>
            </a:r>
            <a:r>
              <a:rPr lang="en-US" altLang="ja-JP" dirty="0"/>
              <a:t>Euler</a:t>
            </a:r>
            <a:r>
              <a:rPr lang="en-US" altLang="ja-JP" sz="1200" dirty="0"/>
              <a:t> </a:t>
            </a:r>
            <a:r>
              <a:rPr lang="ja-JP" altLang="en-US" dirty="0"/>
              <a:t>法には「状態の変化率は時刻 </a:t>
            </a:r>
            <a:r>
              <a:rPr lang="en-US" altLang="ja-JP" i="1" dirty="0">
                <a:latin typeface="Euclid" pitchFamily="18" charset="0"/>
              </a:rPr>
              <a:t>t</a:t>
            </a:r>
            <a:r>
              <a:rPr lang="en-US" altLang="ja-JP" sz="1200" dirty="0">
                <a:latin typeface="Euclid Symbol" pitchFamily="18" charset="2"/>
              </a:rPr>
              <a:t> </a:t>
            </a:r>
            <a:r>
              <a:rPr lang="en-US" altLang="ja-JP" dirty="0"/>
              <a:t> </a:t>
            </a:r>
            <a:r>
              <a:rPr lang="ja-JP" altLang="en-US" dirty="0"/>
              <a:t>時点のものを利用し</a:t>
            </a:r>
            <a:r>
              <a:rPr lang="en-US" altLang="ja-JP" dirty="0"/>
              <a:t>, </a:t>
            </a:r>
            <a:r>
              <a:rPr lang="ja-JP" altLang="en-US" dirty="0">
                <a:solidFill>
                  <a:schemeClr val="accent2"/>
                </a:solidFill>
              </a:rPr>
              <a:t>「その変化率は時刻 </a:t>
            </a:r>
            <a:r>
              <a:rPr lang="en-US" altLang="ja-JP" i="1" dirty="0">
                <a:solidFill>
                  <a:schemeClr val="accent2"/>
                </a:solidFill>
                <a:latin typeface="Euclid" pitchFamily="18" charset="0"/>
              </a:rPr>
              <a:t>t</a:t>
            </a:r>
            <a:r>
              <a:rPr lang="en-US" altLang="ja-JP" sz="1200" dirty="0">
                <a:solidFill>
                  <a:schemeClr val="accent2"/>
                </a:solidFill>
                <a:latin typeface="Euclid Symbol" pitchFamily="18" charset="2"/>
              </a:rPr>
              <a:t> </a:t>
            </a:r>
            <a:r>
              <a:rPr lang="en-US" altLang="ja-JP" dirty="0">
                <a:solidFill>
                  <a:schemeClr val="accent2"/>
                </a:solidFill>
                <a:latin typeface="Euclid" pitchFamily="18" charset="0"/>
              </a:rPr>
              <a:t>+</a:t>
            </a:r>
            <a:r>
              <a:rPr lang="en-US" altLang="ja-JP" i="1" dirty="0" err="1">
                <a:solidFill>
                  <a:schemeClr val="accent2"/>
                </a:solidFill>
                <a:latin typeface="Euclid Symbol" pitchFamily="18" charset="2"/>
              </a:rPr>
              <a:t>D</a:t>
            </a:r>
            <a:r>
              <a:rPr lang="en-US" altLang="ja-JP" i="1" dirty="0" err="1">
                <a:solidFill>
                  <a:schemeClr val="accent2"/>
                </a:solidFill>
                <a:latin typeface="Euclid" pitchFamily="18" charset="0"/>
              </a:rPr>
              <a:t>t</a:t>
            </a:r>
            <a:r>
              <a:rPr lang="en-US" altLang="ja-JP" dirty="0">
                <a:solidFill>
                  <a:schemeClr val="accent2"/>
                </a:solidFill>
              </a:rPr>
              <a:t> </a:t>
            </a:r>
            <a:r>
              <a:rPr lang="ja-JP" altLang="en-US" dirty="0" err="1">
                <a:solidFill>
                  <a:schemeClr val="accent2"/>
                </a:solidFill>
              </a:rPr>
              <a:t>までの</a:t>
            </a:r>
            <a:r>
              <a:rPr lang="ja-JP" altLang="en-US" dirty="0">
                <a:solidFill>
                  <a:schemeClr val="accent2"/>
                </a:solidFill>
              </a:rPr>
              <a:t>間一定である」</a:t>
            </a:r>
            <a:r>
              <a:rPr lang="ja-JP" altLang="en-US" dirty="0"/>
              <a:t>という仮定があり，それによる誤差が生じる．</a:t>
            </a:r>
            <a:endParaRPr lang="en-US" altLang="ja-JP" dirty="0"/>
          </a:p>
          <a:p>
            <a:pPr>
              <a:defRPr/>
            </a:pPr>
            <a:r>
              <a:rPr lang="ja-JP" altLang="en-US" dirty="0"/>
              <a:t>より精度の良い </a:t>
            </a:r>
            <a:r>
              <a:rPr lang="en-US" altLang="ja-JP" dirty="0" err="1"/>
              <a:t>Runge-Kutta</a:t>
            </a:r>
            <a:r>
              <a:rPr lang="en-US" altLang="ja-JP" sz="1200" dirty="0"/>
              <a:t> </a:t>
            </a:r>
            <a:r>
              <a:rPr lang="ja-JP" altLang="en-US" dirty="0"/>
              <a:t>法は計算機シミュレーションなどできわめて広く使われており，卒研でも使う可能性がある．</a:t>
            </a:r>
            <a:endParaRPr lang="en-US" altLang="ja-JP" dirty="0"/>
          </a:p>
          <a:p>
            <a:pPr marL="438150" lvl="1" indent="0">
              <a:buFont typeface="Wingdings" pitchFamily="2" charset="2"/>
              <a:buNone/>
              <a:defRPr/>
            </a:pPr>
            <a:r>
              <a:rPr lang="en-US" altLang="ja-JP" dirty="0">
                <a:sym typeface="Wingdings" pitchFamily="2" charset="2"/>
              </a:rPr>
              <a:t> </a:t>
            </a:r>
            <a:r>
              <a:rPr lang="ja-JP" altLang="en-US" dirty="0"/>
              <a:t>システムの挙動が微分方程式で与えられることは多く</a:t>
            </a:r>
            <a:br>
              <a:rPr lang="en-US" altLang="ja-JP" dirty="0"/>
            </a:br>
            <a:r>
              <a:rPr lang="ja-JP" altLang="en-US" dirty="0"/>
              <a:t>　 あり，それに基づきシステムの時間発展を計算する．</a:t>
            </a:r>
            <a:endParaRPr lang="en-US" altLang="ja-JP" dirty="0"/>
          </a:p>
          <a:p>
            <a:pPr>
              <a:defRPr/>
            </a:pPr>
            <a:r>
              <a:rPr lang="en-US" altLang="ja-JP" dirty="0"/>
              <a:t>Runge-</a:t>
            </a:r>
            <a:r>
              <a:rPr lang="en-US" altLang="ja-JP" dirty="0" err="1"/>
              <a:t>Kutta</a:t>
            </a:r>
            <a:r>
              <a:rPr lang="ja-JP" altLang="en-US" dirty="0"/>
              <a:t>法についての詳細は，ネット等に様々な情報があるので調べてみてほしい．</a:t>
            </a:r>
            <a:endParaRPr lang="en-US" altLang="ja-JP" sz="2150" dirty="0"/>
          </a:p>
          <a:p>
            <a:pPr>
              <a:defRPr/>
            </a:pPr>
            <a:endParaRPr lang="ja-JP" altLang="en-US" dirty="0"/>
          </a:p>
        </p:txBody>
      </p:sp>
      <p:sp>
        <p:nvSpPr>
          <p:cNvPr id="4" name="スライド番号プレースホルダー 3"/>
          <p:cNvSpPr>
            <a:spLocks noGrp="1"/>
          </p:cNvSpPr>
          <p:nvPr>
            <p:ph type="sldNum" sz="quarter" idx="12"/>
          </p:nvPr>
        </p:nvSpPr>
        <p:spPr/>
        <p:txBody>
          <a:bodyPr/>
          <a:lstStyle/>
          <a:p>
            <a:pPr>
              <a:defRPr/>
            </a:pPr>
            <a:fld id="{EA36AC6F-1A9C-40EB-9A52-4A8C48871CC5}" type="slidenum">
              <a:rPr lang="ja-JP" altLang="en-US" smtClean="0"/>
              <a:pPr>
                <a:defRPr/>
              </a:pPr>
              <a:t>6</a:t>
            </a:fld>
            <a:endParaRPr lang="ja-JP" altLang="en-US"/>
          </a:p>
        </p:txBody>
      </p:sp>
    </p:spTree>
    <p:extLst>
      <p:ext uri="{BB962C8B-B14F-4D97-AF65-F5344CB8AC3E}">
        <p14:creationId xmlns:p14="http://schemas.microsoft.com/office/powerpoint/2010/main" val="25612194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1000"/>
                                        <p:tgtEl>
                                          <p:spTgt spid="3">
                                            <p:txEl>
                                              <p:pRg st="2" end="2"/>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最適打ち出し角度の探索</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a:t>物体の到達距離を </a:t>
                </a:r>
                <a14:m>
                  <m:oMath xmlns:m="http://schemas.openxmlformats.org/officeDocument/2006/math">
                    <m:r>
                      <a:rPr kumimoji="1" lang="en-US" altLang="ja-JP" i="1" dirty="0" smtClean="0">
                        <a:latin typeface="Cambria Math"/>
                      </a:rPr>
                      <m:t>𝐷</m:t>
                    </m:r>
                  </m:oMath>
                </a14:m>
                <a:r>
                  <a:rPr kumimoji="1" lang="en-US" altLang="ja-JP" sz="1200" dirty="0"/>
                  <a:t> </a:t>
                </a:r>
                <a:r>
                  <a:rPr kumimoji="1" lang="ja-JP" altLang="en-US" dirty="0"/>
                  <a:t>とすると，これは打ち出し角度に依存するため，</a:t>
                </a:r>
                <a14:m>
                  <m:oMath xmlns:m="http://schemas.openxmlformats.org/officeDocument/2006/math">
                    <m:r>
                      <a:rPr kumimoji="1" lang="ja-JP" altLang="en-US" i="1" smtClean="0">
                        <a:latin typeface="Cambria Math"/>
                      </a:rPr>
                      <m:t>𝜃</m:t>
                    </m:r>
                  </m:oMath>
                </a14:m>
                <a:r>
                  <a:rPr lang="ja-JP" altLang="en-US" sz="1200" dirty="0"/>
                  <a:t> </a:t>
                </a:r>
                <a:r>
                  <a:rPr kumimoji="1" lang="ja-JP" altLang="en-US" dirty="0"/>
                  <a:t>の関数として</a:t>
                </a:r>
                <a:r>
                  <a:rPr lang="ja-JP" altLang="en-US" sz="1200" dirty="0"/>
                  <a:t> </a:t>
                </a:r>
                <a14:m>
                  <m:oMath xmlns:m="http://schemas.openxmlformats.org/officeDocument/2006/math">
                    <m:r>
                      <a:rPr kumimoji="1" lang="en-US" altLang="ja-JP" b="0" i="1" smtClean="0">
                        <a:latin typeface="Cambria Math"/>
                      </a:rPr>
                      <m:t>𝐷</m:t>
                    </m:r>
                    <m:r>
                      <a:rPr kumimoji="1" lang="en-US" altLang="ja-JP" b="0" i="1" smtClean="0">
                        <a:latin typeface="Cambria Math"/>
                      </a:rPr>
                      <m:t>(</m:t>
                    </m:r>
                    <m:r>
                      <a:rPr kumimoji="1" lang="ja-JP" altLang="en-US" b="0" i="1" smtClean="0">
                        <a:latin typeface="Cambria Math"/>
                      </a:rPr>
                      <m:t>𝜃</m:t>
                    </m:r>
                    <m:r>
                      <a:rPr kumimoji="1" lang="en-US" altLang="ja-JP" b="0" i="1" smtClean="0">
                        <a:latin typeface="Cambria Math"/>
                      </a:rPr>
                      <m:t>)</m:t>
                    </m:r>
                  </m:oMath>
                </a14:m>
                <a:r>
                  <a:rPr lang="ja-JP" altLang="en-US" sz="1200" dirty="0"/>
                  <a:t> </a:t>
                </a:r>
                <a:r>
                  <a:rPr kumimoji="1" lang="ja-JP" altLang="en-US" dirty="0"/>
                  <a:t>と書ける．では，最大の到達距離を与える </a:t>
                </a:r>
                <a14:m>
                  <m:oMath xmlns:m="http://schemas.openxmlformats.org/officeDocument/2006/math">
                    <m:r>
                      <a:rPr lang="ja-JP" altLang="en-US" i="1">
                        <a:latin typeface="Cambria Math"/>
                      </a:rPr>
                      <m:t>𝜃</m:t>
                    </m:r>
                  </m:oMath>
                </a14:m>
                <a:r>
                  <a:rPr lang="ja-JP" altLang="en-US" sz="1200" dirty="0"/>
                  <a:t> </a:t>
                </a:r>
                <a:r>
                  <a:rPr kumimoji="1" lang="ja-JP" altLang="en-US" dirty="0"/>
                  <a:t>を求める </a:t>
                </a:r>
                <a:r>
                  <a:rPr kumimoji="1" lang="en-US" altLang="ja-JP" dirty="0"/>
                  <a:t>(</a:t>
                </a:r>
                <a:r>
                  <a:rPr kumimoji="1" lang="ja-JP" altLang="en-US" dirty="0"/>
                  <a:t>最適化</a:t>
                </a:r>
                <a:r>
                  <a:rPr kumimoji="1" lang="en-US" altLang="ja-JP" dirty="0"/>
                  <a:t>) </a:t>
                </a:r>
                <a:r>
                  <a:rPr kumimoji="1" lang="ja-JP" altLang="en-US" dirty="0" err="1"/>
                  <a:t>には</a:t>
                </a:r>
                <a:r>
                  <a:rPr kumimoji="1" lang="ja-JP" altLang="en-US" dirty="0"/>
                  <a:t>どうする？</a:t>
                </a:r>
                <a:endParaRPr kumimoji="1" lang="en-US" altLang="ja-JP" dirty="0"/>
              </a:p>
              <a:p>
                <a:r>
                  <a:rPr lang="ja-JP" altLang="en-US" dirty="0"/>
                  <a:t>例えば思いつきの安直なアルゴリズムはこんな感じ．</a:t>
                </a:r>
                <a:endParaRPr lang="en-US" altLang="ja-JP" dirty="0"/>
              </a:p>
              <a:p>
                <a:pPr marL="471487" lvl="1" indent="0">
                  <a:buNone/>
                </a:pPr>
                <a:r>
                  <a:rPr kumimoji="1" lang="en-US" altLang="ja-JP" dirty="0"/>
                  <a:t>(1) </a:t>
                </a:r>
                <a:r>
                  <a:rPr kumimoji="1" lang="ja-JP" altLang="en-US" dirty="0"/>
                  <a:t>初期角度を</a:t>
                </a:r>
                <a:r>
                  <a:rPr lang="ja-JP" altLang="en-US" sz="1200" dirty="0"/>
                  <a:t> </a:t>
                </a:r>
                <a14:m>
                  <m:oMath xmlns:m="http://schemas.openxmlformats.org/officeDocument/2006/math">
                    <m:r>
                      <a:rPr kumimoji="1" lang="ja-JP" altLang="en-US" i="1" smtClean="0">
                        <a:latin typeface="Cambria Math"/>
                      </a:rPr>
                      <m:t>𝜃</m:t>
                    </m:r>
                    <m:r>
                      <a:rPr kumimoji="1" lang="en-US" altLang="ja-JP" b="0" i="1" smtClean="0">
                        <a:latin typeface="Cambria Math"/>
                      </a:rPr>
                      <m:t>=0</m:t>
                    </m:r>
                  </m:oMath>
                </a14:m>
                <a:r>
                  <a:rPr lang="ja-JP" altLang="en-US" sz="1200" dirty="0"/>
                  <a:t> </a:t>
                </a:r>
                <a:r>
                  <a:rPr kumimoji="1" lang="ja-JP" altLang="en-US" dirty="0"/>
                  <a:t>とし</a:t>
                </a:r>
                <a:r>
                  <a:rPr kumimoji="1" lang="en-US" altLang="ja-JP" dirty="0"/>
                  <a:t>, </a:t>
                </a:r>
                <a:r>
                  <a:rPr kumimoji="1" lang="ja-JP" altLang="en-US" dirty="0"/>
                  <a:t>刻み幅</a:t>
                </a:r>
                <a:r>
                  <a:rPr lang="ja-JP" altLang="en-US" sz="1200" dirty="0"/>
                  <a:t> </a:t>
                </a:r>
                <a:r>
                  <a:rPr kumimoji="1" lang="en-US" altLang="ja-JP" dirty="0"/>
                  <a:t>(</a:t>
                </a:r>
                <a:r>
                  <a:rPr kumimoji="1" lang="ja-JP" altLang="en-US" dirty="0"/>
                  <a:t>歩幅</a:t>
                </a:r>
                <a:r>
                  <a:rPr kumimoji="1" lang="en-US" altLang="ja-JP" dirty="0"/>
                  <a:t>) </a:t>
                </a:r>
                <a:r>
                  <a:rPr kumimoji="1" lang="ja-JP" altLang="en-US" dirty="0"/>
                  <a:t>を</a:t>
                </a:r>
                <a:r>
                  <a:rPr lang="ja-JP" altLang="en-US" sz="1200" dirty="0"/>
                  <a:t> </a:t>
                </a:r>
                <a14:m>
                  <m:oMath xmlns:m="http://schemas.openxmlformats.org/officeDocument/2006/math">
                    <m:r>
                      <a:rPr kumimoji="1" lang="ja-JP" altLang="en-US" i="1" smtClean="0">
                        <a:latin typeface="Cambria Math"/>
                      </a:rPr>
                      <m:t>∆</m:t>
                    </m:r>
                    <m:r>
                      <a:rPr kumimoji="1" lang="ja-JP" altLang="en-US" i="1" smtClean="0">
                        <a:latin typeface="Cambria Math"/>
                      </a:rPr>
                      <m:t>𝜃</m:t>
                    </m:r>
                  </m:oMath>
                </a14:m>
                <a:r>
                  <a:rPr lang="ja-JP" altLang="en-US" sz="1200" dirty="0"/>
                  <a:t> </a:t>
                </a:r>
                <a:r>
                  <a:rPr kumimoji="1" lang="ja-JP" altLang="en-US" dirty="0"/>
                  <a:t>とする．</a:t>
                </a:r>
                <a:endParaRPr kumimoji="1" lang="en-US" altLang="ja-JP" dirty="0"/>
              </a:p>
              <a:p>
                <a:pPr marL="471487" lvl="1" indent="0">
                  <a:buNone/>
                </a:pPr>
                <a:r>
                  <a:rPr lang="en-US" altLang="ja-JP" dirty="0"/>
                  <a:t>(2) </a:t>
                </a:r>
                <a14:m>
                  <m:oMath xmlns:m="http://schemas.openxmlformats.org/officeDocument/2006/math">
                    <m:r>
                      <a:rPr lang="en-US" altLang="ja-JP" i="1">
                        <a:latin typeface="Cambria Math"/>
                      </a:rPr>
                      <m:t>𝐷</m:t>
                    </m:r>
                    <m:r>
                      <a:rPr lang="en-US" altLang="ja-JP" i="1">
                        <a:latin typeface="Cambria Math"/>
                      </a:rPr>
                      <m:t>(</m:t>
                    </m:r>
                    <m:r>
                      <a:rPr lang="ja-JP" altLang="en-US" i="1">
                        <a:latin typeface="Cambria Math"/>
                      </a:rPr>
                      <m:t>𝜃</m:t>
                    </m:r>
                    <m:r>
                      <a:rPr lang="en-US" altLang="ja-JP" b="0" i="1" smtClean="0">
                        <a:latin typeface="Cambria Math"/>
                      </a:rPr>
                      <m:t>+</m:t>
                    </m:r>
                    <m:r>
                      <a:rPr lang="ja-JP" altLang="en-US" i="1">
                        <a:latin typeface="Cambria Math"/>
                      </a:rPr>
                      <m:t>∆</m:t>
                    </m:r>
                    <m:r>
                      <a:rPr lang="ja-JP" altLang="en-US" i="1">
                        <a:latin typeface="Cambria Math"/>
                      </a:rPr>
                      <m:t>𝜃</m:t>
                    </m:r>
                    <m:r>
                      <a:rPr lang="en-US" altLang="ja-JP" i="1">
                        <a:latin typeface="Cambria Math"/>
                      </a:rPr>
                      <m:t>)</m:t>
                    </m:r>
                  </m:oMath>
                </a14:m>
                <a:r>
                  <a:rPr lang="ja-JP" altLang="en-US" sz="1200" dirty="0"/>
                  <a:t> </a:t>
                </a:r>
                <a:r>
                  <a:rPr kumimoji="1" lang="ja-JP" altLang="en-US" dirty="0"/>
                  <a:t>が </a:t>
                </a:r>
                <a14:m>
                  <m:oMath xmlns:m="http://schemas.openxmlformats.org/officeDocument/2006/math">
                    <m:r>
                      <a:rPr lang="en-US" altLang="ja-JP" i="1">
                        <a:latin typeface="Cambria Math"/>
                      </a:rPr>
                      <m:t>𝐷</m:t>
                    </m:r>
                    <m:r>
                      <a:rPr lang="en-US" altLang="ja-JP" i="1">
                        <a:latin typeface="Cambria Math"/>
                      </a:rPr>
                      <m:t>(</m:t>
                    </m:r>
                    <m:r>
                      <a:rPr lang="ja-JP" altLang="en-US" i="1">
                        <a:latin typeface="Cambria Math"/>
                      </a:rPr>
                      <m:t>𝜃</m:t>
                    </m:r>
                    <m:r>
                      <a:rPr lang="en-US" altLang="ja-JP" i="1">
                        <a:latin typeface="Cambria Math"/>
                      </a:rPr>
                      <m:t>)</m:t>
                    </m:r>
                  </m:oMath>
                </a14:m>
                <a:r>
                  <a:rPr lang="ja-JP" altLang="en-US" sz="1200" dirty="0"/>
                  <a:t> </a:t>
                </a:r>
                <a:r>
                  <a:rPr lang="ja-JP" altLang="en-US" dirty="0"/>
                  <a:t>よりも大きいときは </a:t>
                </a:r>
                <a14:m>
                  <m:oMath xmlns:m="http://schemas.openxmlformats.org/officeDocument/2006/math">
                    <m:r>
                      <a:rPr lang="ja-JP" altLang="en-US" i="1">
                        <a:latin typeface="Cambria Math"/>
                      </a:rPr>
                      <m:t>𝜃</m:t>
                    </m:r>
                    <m:r>
                      <a:rPr lang="en-US" altLang="ja-JP" b="0" i="1" smtClean="0">
                        <a:latin typeface="Cambria Math"/>
                      </a:rPr>
                      <m:t> :</m:t>
                    </m:r>
                    <m:r>
                      <a:rPr lang="en-US" altLang="ja-JP" i="1">
                        <a:latin typeface="Cambria Math"/>
                      </a:rPr>
                      <m:t>=</m:t>
                    </m:r>
                    <m:r>
                      <a:rPr lang="ja-JP" altLang="en-US" i="1">
                        <a:latin typeface="Cambria Math"/>
                      </a:rPr>
                      <m:t>𝜃</m:t>
                    </m:r>
                    <m:r>
                      <a:rPr lang="en-US" altLang="ja-JP" i="1">
                        <a:latin typeface="Cambria Math"/>
                      </a:rPr>
                      <m:t>+</m:t>
                    </m:r>
                    <m:r>
                      <a:rPr lang="ja-JP" altLang="en-US" i="1">
                        <a:latin typeface="Cambria Math"/>
                      </a:rPr>
                      <m:t>∆</m:t>
                    </m:r>
                    <m:r>
                      <a:rPr lang="ja-JP" altLang="en-US" i="1">
                        <a:latin typeface="Cambria Math"/>
                      </a:rPr>
                      <m:t>𝜃</m:t>
                    </m:r>
                  </m:oMath>
                </a14:m>
                <a:r>
                  <a:rPr lang="ja-JP" altLang="en-US" sz="1200" dirty="0"/>
                  <a:t> </a:t>
                </a:r>
                <a:r>
                  <a:rPr kumimoji="1" lang="ja-JP" altLang="en-US" dirty="0"/>
                  <a:t>と</a:t>
                </a:r>
                <a:br>
                  <a:rPr kumimoji="1" lang="en-US" altLang="ja-JP" dirty="0"/>
                </a:br>
                <a:r>
                  <a:rPr kumimoji="1" lang="ja-JP" altLang="en-US" dirty="0"/>
                  <a:t>　  し，ステップ </a:t>
                </a:r>
                <a:r>
                  <a:rPr kumimoji="1" lang="en-US" altLang="ja-JP" dirty="0"/>
                  <a:t>(2) </a:t>
                </a:r>
                <a:r>
                  <a:rPr lang="ja-JP" altLang="en-US" dirty="0"/>
                  <a:t>へ．</a:t>
                </a:r>
                <a:endParaRPr lang="en-US" altLang="ja-JP" dirty="0"/>
              </a:p>
              <a:p>
                <a:pPr marL="471487" lvl="1" indent="0">
                  <a:buNone/>
                </a:pPr>
                <a:r>
                  <a:rPr lang="en-US" altLang="ja-JP" dirty="0"/>
                  <a:t>(3) </a:t>
                </a:r>
                <a14:m>
                  <m:oMath xmlns:m="http://schemas.openxmlformats.org/officeDocument/2006/math">
                    <m:r>
                      <a:rPr lang="en-US" altLang="ja-JP" i="1">
                        <a:latin typeface="Cambria Math"/>
                      </a:rPr>
                      <m:t>𝐷</m:t>
                    </m:r>
                    <m:r>
                      <a:rPr lang="en-US" altLang="ja-JP" i="1">
                        <a:latin typeface="Cambria Math"/>
                      </a:rPr>
                      <m:t>(</m:t>
                    </m:r>
                    <m:r>
                      <a:rPr lang="ja-JP" altLang="en-US" i="1">
                        <a:latin typeface="Cambria Math"/>
                      </a:rPr>
                      <m:t>𝜃</m:t>
                    </m:r>
                    <m:r>
                      <a:rPr lang="en-US" altLang="ja-JP" i="1">
                        <a:latin typeface="Cambria Math"/>
                      </a:rPr>
                      <m:t>+</m:t>
                    </m:r>
                    <m:r>
                      <a:rPr lang="ja-JP" altLang="en-US" i="1">
                        <a:latin typeface="Cambria Math"/>
                      </a:rPr>
                      <m:t>∆</m:t>
                    </m:r>
                    <m:r>
                      <a:rPr lang="ja-JP" altLang="en-US" i="1">
                        <a:latin typeface="Cambria Math"/>
                      </a:rPr>
                      <m:t>𝜃</m:t>
                    </m:r>
                    <m:r>
                      <a:rPr lang="en-US" altLang="ja-JP" i="1">
                        <a:latin typeface="Cambria Math"/>
                      </a:rPr>
                      <m:t>)</m:t>
                    </m:r>
                  </m:oMath>
                </a14:m>
                <a:r>
                  <a:rPr lang="ja-JP" altLang="en-US" sz="1200" dirty="0"/>
                  <a:t> </a:t>
                </a:r>
                <a:r>
                  <a:rPr lang="ja-JP" altLang="en-US" dirty="0"/>
                  <a:t>が</a:t>
                </a:r>
                <a14:m>
                  <m:oMath xmlns:m="http://schemas.openxmlformats.org/officeDocument/2006/math">
                    <m:r>
                      <a:rPr lang="en-US" altLang="ja-JP" i="1">
                        <a:latin typeface="Cambria Math"/>
                      </a:rPr>
                      <m:t>𝐷</m:t>
                    </m:r>
                    <m:r>
                      <a:rPr lang="en-US" altLang="ja-JP" i="1">
                        <a:latin typeface="Cambria Math"/>
                      </a:rPr>
                      <m:t>(</m:t>
                    </m:r>
                    <m:r>
                      <a:rPr lang="ja-JP" altLang="en-US" i="1">
                        <a:latin typeface="Cambria Math"/>
                      </a:rPr>
                      <m:t>𝜃</m:t>
                    </m:r>
                    <m:r>
                      <a:rPr lang="en-US" altLang="ja-JP" i="1">
                        <a:latin typeface="Cambria Math"/>
                      </a:rPr>
                      <m:t>)</m:t>
                    </m:r>
                  </m:oMath>
                </a14:m>
                <a:r>
                  <a:rPr lang="ja-JP" altLang="en-US" sz="1200" dirty="0"/>
                  <a:t> </a:t>
                </a:r>
                <a:r>
                  <a:rPr lang="ja-JP" altLang="en-US" dirty="0"/>
                  <a:t>よりも小さいときは </a:t>
                </a:r>
                <a14:m>
                  <m:oMath xmlns:m="http://schemas.openxmlformats.org/officeDocument/2006/math">
                    <m:r>
                      <a:rPr lang="ja-JP" altLang="en-US" i="1">
                        <a:latin typeface="Cambria Math"/>
                      </a:rPr>
                      <m:t>𝜃</m:t>
                    </m:r>
                    <m:r>
                      <a:rPr lang="en-US" altLang="ja-JP" i="1">
                        <a:latin typeface="Cambria Math"/>
                      </a:rPr>
                      <m:t> :=</m:t>
                    </m:r>
                    <m:r>
                      <a:rPr lang="ja-JP" altLang="en-US" i="1">
                        <a:latin typeface="Cambria Math"/>
                      </a:rPr>
                      <m:t>𝜃</m:t>
                    </m:r>
                    <m:r>
                      <a:rPr lang="en-US" altLang="ja-JP" i="1">
                        <a:latin typeface="Cambria Math"/>
                      </a:rPr>
                      <m:t>+</m:t>
                    </m:r>
                    <m:r>
                      <a:rPr lang="ja-JP" altLang="en-US" i="1">
                        <a:latin typeface="Cambria Math"/>
                      </a:rPr>
                      <m:t>∆</m:t>
                    </m:r>
                    <m:r>
                      <a:rPr lang="ja-JP" altLang="en-US" i="1">
                        <a:latin typeface="Cambria Math"/>
                      </a:rPr>
                      <m:t>𝜃</m:t>
                    </m:r>
                  </m:oMath>
                </a14:m>
                <a:r>
                  <a:rPr lang="en-US" altLang="ja-JP" dirty="0"/>
                  <a:t>, </a:t>
                </a:r>
                <a:r>
                  <a:rPr lang="ja-JP" altLang="en-US" dirty="0"/>
                  <a:t>　</a:t>
                </a:r>
                <a:br>
                  <a:rPr lang="en-US" altLang="ja-JP" dirty="0"/>
                </a:br>
                <a:r>
                  <a:rPr lang="ja-JP" altLang="en-US" dirty="0"/>
                  <a:t>　  </a:t>
                </a:r>
                <a14:m>
                  <m:oMath xmlns:m="http://schemas.openxmlformats.org/officeDocument/2006/math">
                    <m:r>
                      <a:rPr lang="ja-JP" altLang="en-US" i="1">
                        <a:latin typeface="Cambria Math"/>
                      </a:rPr>
                      <m:t>∆</m:t>
                    </m:r>
                    <m:r>
                      <a:rPr lang="ja-JP" altLang="en-US" i="1">
                        <a:latin typeface="Cambria Math"/>
                      </a:rPr>
                      <m:t>𝜃</m:t>
                    </m:r>
                    <m:r>
                      <a:rPr lang="en-US" altLang="ja-JP" i="1" smtClean="0">
                        <a:latin typeface="Cambria Math"/>
                      </a:rPr>
                      <m:t>≔−</m:t>
                    </m:r>
                    <m:r>
                      <a:rPr lang="ja-JP" altLang="en-US" b="0" i="1" smtClean="0">
                        <a:latin typeface="Cambria Math"/>
                      </a:rPr>
                      <m:t>𝛼</m:t>
                    </m:r>
                    <m:r>
                      <a:rPr lang="ja-JP" altLang="en-US" b="0" i="1" smtClean="0">
                        <a:latin typeface="Cambria Math"/>
                      </a:rPr>
                      <m:t>∙∆</m:t>
                    </m:r>
                    <m:r>
                      <a:rPr lang="ja-JP" altLang="en-US" i="1">
                        <a:latin typeface="Cambria Math"/>
                      </a:rPr>
                      <m:t>𝜃</m:t>
                    </m:r>
                  </m:oMath>
                </a14:m>
                <a:r>
                  <a:rPr lang="ja-JP" altLang="en-US" sz="1200" dirty="0"/>
                  <a:t> </a:t>
                </a:r>
                <a14:m>
                  <m:oMath xmlns:m="http://schemas.openxmlformats.org/officeDocument/2006/math">
                    <m:r>
                      <a:rPr lang="en-US" altLang="ja-JP" b="0" i="0" smtClean="0">
                        <a:latin typeface="Cambria Math" panose="02040503050406030204" pitchFamily="18" charset="0"/>
                      </a:rPr>
                      <m:t>(0&lt;</m:t>
                    </m:r>
                    <m:r>
                      <a:rPr lang="ja-JP" altLang="en-US" i="1">
                        <a:latin typeface="Cambria Math" panose="02040503050406030204" pitchFamily="18" charset="0"/>
                      </a:rPr>
                      <m:t>𝛼</m:t>
                    </m:r>
                    <m:r>
                      <a:rPr lang="en-US" altLang="ja-JP" i="1">
                        <a:latin typeface="Cambria Math" panose="02040503050406030204" pitchFamily="18" charset="0"/>
                      </a:rPr>
                      <m:t>&lt;1)</m:t>
                    </m:r>
                  </m:oMath>
                </a14:m>
                <a:r>
                  <a:rPr kumimoji="1" lang="ja-JP" altLang="en-US" sz="1200" dirty="0"/>
                  <a:t> </a:t>
                </a:r>
                <a:r>
                  <a:rPr kumimoji="1" lang="ja-JP" altLang="en-US" dirty="0"/>
                  <a:t>として，歩幅を狭めて引き</a:t>
                </a:r>
                <a:br>
                  <a:rPr kumimoji="1" lang="en-US" altLang="ja-JP" dirty="0"/>
                </a:br>
                <a:r>
                  <a:rPr kumimoji="1" lang="ja-JP" altLang="en-US" dirty="0"/>
                  <a:t>　  返す．そしてステップ </a:t>
                </a:r>
                <a:r>
                  <a:rPr kumimoji="1" lang="en-US" altLang="ja-JP" dirty="0"/>
                  <a:t>(2) </a:t>
                </a:r>
                <a:r>
                  <a:rPr kumimoji="1" lang="ja-JP" altLang="en-US" dirty="0"/>
                  <a:t>へ </a:t>
                </a:r>
                <a:r>
                  <a:rPr kumimoji="1" lang="en-US" altLang="ja-JP" dirty="0"/>
                  <a:t>(</a:t>
                </a:r>
                <a:r>
                  <a:rPr kumimoji="1" lang="ja-JP" altLang="en-US" dirty="0"/>
                  <a:t>終了条件判定</a:t>
                </a:r>
                <a:r>
                  <a:rPr kumimoji="1" lang="en-US" altLang="ja-JP" dirty="0"/>
                  <a:t>)</a:t>
                </a:r>
                <a:r>
                  <a:rPr kumimoji="1" lang="ja-JP" altLang="en-US" dirty="0" err="1"/>
                  <a:t>．</a:t>
                </a:r>
                <a:endParaRPr kumimoji="1" lang="en-US" altLang="ja-JP" dirty="0"/>
              </a:p>
              <a:p>
                <a:r>
                  <a:rPr lang="ja-JP" altLang="en-US" dirty="0"/>
                  <a:t>今回は探索空間が </a:t>
                </a:r>
                <a14:m>
                  <m:oMath xmlns:m="http://schemas.openxmlformats.org/officeDocument/2006/math">
                    <m:r>
                      <a:rPr lang="ja-JP" altLang="en-US" i="1" smtClean="0">
                        <a:latin typeface="Cambria Math"/>
                      </a:rPr>
                      <m:t>𝜃</m:t>
                    </m:r>
                  </m:oMath>
                </a14:m>
                <a:r>
                  <a:rPr lang="ja-JP" altLang="en-US" sz="1200" dirty="0"/>
                  <a:t> </a:t>
                </a:r>
                <a:r>
                  <a:rPr kumimoji="1" lang="ja-JP" altLang="en-US" dirty="0"/>
                  <a:t>のみの</a:t>
                </a:r>
                <a:r>
                  <a:rPr lang="ja-JP" altLang="en-US" sz="1200" dirty="0"/>
                  <a:t> </a:t>
                </a:r>
                <a:r>
                  <a:rPr kumimoji="1" lang="en-US" altLang="ja-JP" dirty="0"/>
                  <a:t>1</a:t>
                </a:r>
                <a:r>
                  <a:rPr kumimoji="1" lang="ja-JP" altLang="en-US" dirty="0"/>
                  <a:t>次元空間．多次元の複雑な問題には</a:t>
                </a:r>
                <a:r>
                  <a:rPr kumimoji="1" lang="ja-JP" altLang="en-US" sz="1200" dirty="0"/>
                  <a:t> </a:t>
                </a:r>
                <a:r>
                  <a:rPr kumimoji="1" lang="ja-JP" altLang="en-US" dirty="0">
                    <a:solidFill>
                      <a:srgbClr val="000099"/>
                    </a:solidFill>
                  </a:rPr>
                  <a:t>遺伝的アルゴリズム </a:t>
                </a:r>
                <a:r>
                  <a:rPr kumimoji="1" lang="en-US" altLang="ja-JP" dirty="0">
                    <a:solidFill>
                      <a:srgbClr val="000099"/>
                    </a:solidFill>
                  </a:rPr>
                  <a:t>(genetic algorithm)</a:t>
                </a:r>
                <a:r>
                  <a:rPr kumimoji="1" lang="en-US" altLang="ja-JP" dirty="0"/>
                  <a:t> </a:t>
                </a:r>
                <a:r>
                  <a:rPr kumimoji="1" lang="ja-JP" altLang="en-US" dirty="0"/>
                  <a:t>などの様々な最適化手法がある．</a:t>
                </a:r>
                <a:r>
                  <a:rPr lang="en-US" altLang="ja-JP" dirty="0">
                    <a:sym typeface="Wingdings" panose="05000000000000000000" pitchFamily="2" charset="2"/>
                  </a:rPr>
                  <a:t> </a:t>
                </a:r>
                <a:r>
                  <a:rPr lang="ja-JP" altLang="en-US" dirty="0">
                    <a:sym typeface="Wingdings" panose="05000000000000000000" pitchFamily="2" charset="2"/>
                  </a:rPr>
                  <a:t>講義「知的情報処理」など</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917" t="-927" b="-1970"/>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pPr>
              <a:defRPr/>
            </a:pPr>
            <a:fld id="{8E919D9D-152C-42DC-93F4-C4E4D3ED9CC0}" type="slidenum">
              <a:rPr lang="ja-JP" altLang="en-US" smtClean="0"/>
              <a:pPr>
                <a:defRPr/>
              </a:pPr>
              <a:t>7</a:t>
            </a:fld>
            <a:endParaRPr lang="ja-JP" altLang="en-US"/>
          </a:p>
        </p:txBody>
      </p:sp>
    </p:spTree>
    <p:extLst>
      <p:ext uri="{BB962C8B-B14F-4D97-AF65-F5344CB8AC3E}">
        <p14:creationId xmlns:p14="http://schemas.microsoft.com/office/powerpoint/2010/main" val="22044550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noue" id="{78AABC88-1E05-42F9-BB35-3D123A87DD41}" vid="{ABD16502-4EB0-4BB6-8282-4AE26B5E7F2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inoue</Template>
  <TotalTime>1830</TotalTime>
  <Words>1179</Words>
  <Application>Microsoft Office PowerPoint</Application>
  <PresentationFormat>画面に合わせる (4:3)</PresentationFormat>
  <Paragraphs>66</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ＭＳ Ｐゴシック</vt:lpstr>
      <vt:lpstr>メイリオ</vt:lpstr>
      <vt:lpstr>Cambria Math</vt:lpstr>
      <vt:lpstr>Courier New</vt:lpstr>
      <vt:lpstr>Euclid</vt:lpstr>
      <vt:lpstr>Euclid Symbol</vt:lpstr>
      <vt:lpstr>Lucida Sans</vt:lpstr>
      <vt:lpstr>Wingdings</vt:lpstr>
      <vt:lpstr>inoue</vt:lpstr>
      <vt:lpstr>第3回講義 課題 (数値計算の体験)</vt:lpstr>
      <vt:lpstr>第3回講義 課題 (数値計算の体験)</vt:lpstr>
      <vt:lpstr>第3回講義 課題　解答例</vt:lpstr>
      <vt:lpstr>第3回講義 課題　解説</vt:lpstr>
      <vt:lpstr>第3回講義 課題　解説</vt:lpstr>
      <vt:lpstr>微分方程式の数値解法</vt:lpstr>
      <vt:lpstr>最適打ち出し角度の探索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第4回講義 課題</dc:title>
  <dc:creator>inoue</dc:creator>
  <cp:lastModifiedBy>Kousuke INOUE</cp:lastModifiedBy>
  <cp:revision>47</cp:revision>
  <cp:lastPrinted>2015-10-23T08:13:09Z</cp:lastPrinted>
  <dcterms:created xsi:type="dcterms:W3CDTF">2015-10-22T01:59:22Z</dcterms:created>
  <dcterms:modified xsi:type="dcterms:W3CDTF">2024-10-22T09:15:41Z</dcterms:modified>
</cp:coreProperties>
</file>