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sldIdLst>
    <p:sldId id="256" r:id="rId2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82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618 w 1000"/>
              <a:gd name="T3" fmla="*/ 0 h 1000"/>
              <a:gd name="T4" fmla="*/ 618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3800" b="1">
                <a:latin typeface="メイリオ" pitchFamily="50" charset="-128"/>
                <a:ea typeface="メイリオ" pitchFamily="50" charset="-128"/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200">
                <a:latin typeface="メイリオ" pitchFamily="50" charset="-128"/>
                <a:ea typeface="メイリオ" pitchFamily="50" charset="-128"/>
              </a:defRPr>
            </a:lvl1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593E5DCD-A204-47B9-8FBD-9215D58C09A8}" type="datetime1">
              <a:rPr lang="ja-JP" altLang="en-US"/>
              <a:pPr>
                <a:defRPr/>
              </a:pPr>
              <a:t>2024/10/30</a:t>
            </a:fld>
            <a:endParaRPr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1800">
                <a:latin typeface="+mn-lt"/>
                <a:ea typeface="メイリオ" pitchFamily="50" charset="-128"/>
              </a:defRPr>
            </a:lvl1pPr>
          </a:lstStyle>
          <a:p>
            <a:pPr>
              <a:defRPr/>
            </a:pPr>
            <a:fld id="{30B78587-CF67-4A91-87B4-D09CF73E479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49643507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7FFCD-F7A0-483B-9108-912436DEA45D}" type="datetime1">
              <a:rPr lang="ja-JP" altLang="en-US"/>
              <a:pPr>
                <a:defRPr/>
              </a:pPr>
              <a:t>2024/10/30</a:t>
            </a:fld>
            <a:endParaRPr lang="ja-JP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A7DC1-C3DC-4345-BB59-DDADB59CCE1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86078541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38938" y="188913"/>
            <a:ext cx="2162175" cy="619283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0825" y="188913"/>
            <a:ext cx="6335713" cy="6192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AECF78-64D1-4944-9B5B-E29C6AAE2BA9}" type="datetime1">
              <a:rPr lang="ja-JP" altLang="en-US"/>
              <a:pPr>
                <a:defRPr/>
              </a:pPr>
              <a:t>2024/10/30</a:t>
            </a:fld>
            <a:endParaRPr lang="ja-JP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624F4-A877-4157-AF8A-14CAF96F9C6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8345503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74675" y="88900"/>
            <a:ext cx="8001000" cy="74771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66738" y="1177925"/>
            <a:ext cx="3924300" cy="47720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643438" y="1177925"/>
            <a:ext cx="3924300" cy="230981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643438" y="3640138"/>
            <a:ext cx="3924300" cy="23098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日付プレースホルダ 5"/>
          <p:cNvSpPr>
            <a:spLocks noGrp="1"/>
          </p:cNvSpPr>
          <p:nvPr>
            <p:ph type="dt" sz="half" idx="10"/>
          </p:nvPr>
        </p:nvSpPr>
        <p:spPr>
          <a:xfrm>
            <a:off x="609600" y="6381750"/>
            <a:ext cx="1981200" cy="3397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6FD79-7538-4395-9BA4-37C82045468D}" type="datetime1">
              <a:rPr lang="ja-JP" altLang="en-US"/>
              <a:pPr>
                <a:defRPr/>
              </a:pPr>
              <a:t>2024/10/30</a:t>
            </a:fld>
            <a:endParaRPr lang="ja-JP" altLang="en-US"/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>
          <a:xfrm>
            <a:off x="6553200" y="6381750"/>
            <a:ext cx="1981200" cy="3397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3B61E-677F-43B3-AFC5-DAE11ADAF0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24019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8763" y="332432"/>
            <a:ext cx="8642350" cy="579460"/>
          </a:xfrm>
        </p:spPr>
        <p:txBody>
          <a:bodyPr anchor="t">
            <a:normAutofit/>
          </a:bodyPr>
          <a:lstStyle>
            <a:lvl1pPr>
              <a:defRPr b="1">
                <a:latin typeface="メイリオ" pitchFamily="50" charset="-128"/>
                <a:ea typeface="メイリオ" pitchFamily="50" charset="-128"/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50825" y="1142316"/>
            <a:ext cx="8642350" cy="5256212"/>
          </a:xfrm>
        </p:spPr>
        <p:txBody>
          <a:bodyPr/>
          <a:lstStyle>
            <a:lvl1pPr eaLnBrk="1" hangingPunct="1">
              <a:defRPr>
                <a:latin typeface="メイリオ" pitchFamily="50" charset="-128"/>
                <a:ea typeface="メイリオ" pitchFamily="50" charset="-128"/>
              </a:defRPr>
            </a:lvl1pPr>
            <a:lvl2pPr eaLnBrk="1" hangingPunct="1">
              <a:defRPr>
                <a:latin typeface="メイリオ" pitchFamily="50" charset="-128"/>
                <a:ea typeface="メイリオ" pitchFamily="50" charset="-128"/>
              </a:defRPr>
            </a:lvl2pPr>
            <a:lvl3pPr eaLnBrk="1" hangingPunct="1">
              <a:defRPr>
                <a:latin typeface="メイリオ" pitchFamily="50" charset="-128"/>
                <a:ea typeface="メイリオ" pitchFamily="50" charset="-128"/>
              </a:defRPr>
            </a:lvl3pPr>
            <a:lvl4pPr eaLnBrk="1" hangingPunct="1">
              <a:defRPr>
                <a:latin typeface="メイリオ" pitchFamily="50" charset="-128"/>
                <a:ea typeface="メイリオ" pitchFamily="50" charset="-128"/>
              </a:defRPr>
            </a:lvl4pPr>
            <a:lvl5pPr eaLnBrk="1" hangingPunct="1">
              <a:defRPr>
                <a:latin typeface="メイリオ" pitchFamily="50" charset="-128"/>
                <a:ea typeface="メイリオ" pitchFamily="50" charset="-128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5CA08-AE75-4144-8B16-0D55C624FFB2}" type="datetime1">
              <a:rPr lang="ja-JP" altLang="en-US"/>
              <a:pPr>
                <a:defRPr/>
              </a:pPr>
              <a:t>2024/10/30</a:t>
            </a:fld>
            <a:endParaRPr lang="ja-JP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902575" y="6451600"/>
            <a:ext cx="973138" cy="339725"/>
          </a:xfr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fld id="{8E919D9D-152C-42DC-93F4-C4E4D3ED9CC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67055999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6AB0F-E7B9-41AA-8CF9-8DAFA5F5E208}" type="datetime1">
              <a:rPr lang="ja-JP" altLang="en-US"/>
              <a:pPr>
                <a:defRPr/>
              </a:pPr>
              <a:t>2024/10/30</a:t>
            </a:fld>
            <a:endParaRPr lang="ja-JP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6EFC1-A488-4233-A26D-94426D2B45F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0827642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0825" y="1125538"/>
            <a:ext cx="4244975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244975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C124A-4BB2-4B4E-828B-F2EF304919A9}" type="datetime1">
              <a:rPr lang="ja-JP" altLang="en-US"/>
              <a:pPr>
                <a:defRPr/>
              </a:pPr>
              <a:t>2024/10/30</a:t>
            </a:fld>
            <a:endParaRPr lang="ja-JP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F767BC-1C14-4FC9-B89D-467AFCB08F9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96368064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BAD5F-547D-42F3-8593-9CC4CC17F95D}" type="datetime1">
              <a:rPr lang="ja-JP" altLang="en-US"/>
              <a:pPr>
                <a:defRPr/>
              </a:pPr>
              <a:t>2024/10/30</a:t>
            </a:fld>
            <a:endParaRPr lang="ja-JP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DA64B8-737D-4B46-A1D6-CE7B06AC379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47438950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1E92B-82F0-42D8-83BD-2DEA00D8A100}" type="datetime1">
              <a:rPr lang="ja-JP" altLang="en-US"/>
              <a:pPr>
                <a:defRPr/>
              </a:pPr>
              <a:t>2024/10/30</a:t>
            </a:fld>
            <a:endParaRPr lang="ja-JP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BC4A60-91E9-477F-8F21-81A245D08AC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15925737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E0D5A-2138-4763-8DA5-F1ADBC63B6C2}" type="datetime1">
              <a:rPr lang="ja-JP" altLang="en-US"/>
              <a:pPr>
                <a:defRPr/>
              </a:pPr>
              <a:t>2024/10/30</a:t>
            </a:fld>
            <a:endParaRPr lang="ja-JP" alt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16CCF-8729-437C-9154-D55AAD6AD65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7405750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E93482-584F-40F4-A9B1-0C5F7998F7FB}" type="datetime1">
              <a:rPr lang="ja-JP" altLang="en-US"/>
              <a:pPr>
                <a:defRPr/>
              </a:pPr>
              <a:t>2024/10/30</a:t>
            </a:fld>
            <a:endParaRPr lang="ja-JP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F299AB-9ECA-48D0-AE3D-DD6BCB277A7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25900553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B2FEC-F14B-46E0-82F9-C7F6C45B45A0}" type="datetime1">
              <a:rPr lang="ja-JP" altLang="en-US"/>
              <a:pPr>
                <a:defRPr/>
              </a:pPr>
              <a:t>2024/10/30</a:t>
            </a:fld>
            <a:endParaRPr lang="ja-JP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F2F888-FE0B-400C-AE06-52D9F7BE1E2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16707325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8763" y="188913"/>
            <a:ext cx="86423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125538"/>
            <a:ext cx="8642350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250825" y="909638"/>
            <a:ext cx="8642350" cy="136525"/>
          </a:xfrm>
          <a:custGeom>
            <a:avLst/>
            <a:gdLst>
              <a:gd name="T0" fmla="*/ 0 w 1000"/>
              <a:gd name="T1" fmla="*/ 0 h 1000"/>
              <a:gd name="T2" fmla="*/ 585 w 1000"/>
              <a:gd name="T3" fmla="*/ 0 h 1000"/>
              <a:gd name="T4" fmla="*/ 585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50825" y="6381750"/>
            <a:ext cx="864235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428" y="6449375"/>
            <a:ext cx="1981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kumimoji="1" sz="1600">
                <a:latin typeface="+mn-ea"/>
                <a:ea typeface="+mn-ea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49375"/>
            <a:ext cx="2895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1" sz="1600">
                <a:latin typeface="+mn-ea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19372" y="6449375"/>
            <a:ext cx="1981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1" sz="1600" b="1">
                <a:latin typeface="+mn-lt"/>
                <a:ea typeface="+mn-ea"/>
              </a:defRPr>
            </a:lvl1pPr>
          </a:lstStyle>
          <a:p>
            <a:pPr>
              <a:defRPr/>
            </a:pPr>
            <a:fld id="{1BE3A11F-B6D1-497F-A8E6-45C42802B60D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6" r:id="rId12"/>
  </p:sldLayoutIdLst>
  <p:transition>
    <p:fade/>
  </p:transition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+mj-ea"/>
          <a:cs typeface="メイリオ" pitchFamily="50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Lucida Sans" pitchFamily="34" charset="0"/>
          <a:ea typeface="ＤＦ華康ゴシック体 Std W5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Lucida Sans" pitchFamily="34" charset="0"/>
          <a:ea typeface="ＤＦ華康ゴシック体 Std W5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Lucida Sans" pitchFamily="34" charset="0"/>
          <a:ea typeface="ＤＦ華康ゴシック体 Std W5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Lucida Sans" pitchFamily="34" charset="0"/>
          <a:ea typeface="ＤＦ華康ゴシック体 Std W5" pitchFamily="34" charset="-128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kumimoji="1" sz="2400">
          <a:solidFill>
            <a:schemeClr val="tx1"/>
          </a:solidFill>
          <a:latin typeface="+mn-lt"/>
          <a:ea typeface="+mn-ea"/>
          <a:cs typeface="メイリオ" pitchFamily="50" charset="-128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  <a:cs typeface="メイリオ" pitchFamily="50" charset="-128"/>
        </a:defRPr>
      </a:lvl2pPr>
      <a:lvl3pPr marL="1304925" indent="-3952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kumimoji="1" sz="2000">
          <a:solidFill>
            <a:schemeClr val="tx1"/>
          </a:solidFill>
          <a:latin typeface="+mn-lt"/>
          <a:ea typeface="+mn-ea"/>
          <a:cs typeface="メイリオ" pitchFamily="50" charset="-128"/>
        </a:defRPr>
      </a:lvl3pPr>
      <a:lvl4pPr marL="1693863" indent="-3873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  <a:cs typeface="メイリオ" pitchFamily="50" charset="-128"/>
        </a:defRPr>
      </a:lvl4pPr>
      <a:lvl5pPr marL="20939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  <a:cs typeface="メイリオ" pitchFamily="50" charset="-128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第</a:t>
            </a:r>
            <a:r>
              <a:rPr lang="en-US" altLang="ja-JP" sz="1800" dirty="0"/>
              <a:t> </a:t>
            </a:r>
            <a:r>
              <a:rPr kumimoji="1" lang="en-US" altLang="ja-JP" dirty="0"/>
              <a:t>5</a:t>
            </a:r>
            <a:r>
              <a:rPr kumimoji="1" lang="en-US" altLang="ja-JP" sz="1800" dirty="0"/>
              <a:t> </a:t>
            </a:r>
            <a:r>
              <a:rPr kumimoji="1" lang="ja-JP" altLang="en-US" dirty="0"/>
              <a:t>回講義 課題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sz="2200" dirty="0"/>
              <a:t>以下のデータ列を昇順にソートする．ただし ●</a:t>
            </a:r>
            <a:r>
              <a:rPr lang="ja-JP" altLang="en-US" sz="2200" dirty="0"/>
              <a:t>●</a:t>
            </a:r>
            <a:r>
              <a:rPr kumimoji="1" lang="ja-JP" altLang="en-US" sz="2200" dirty="0"/>
              <a:t> の部分には，各自の学籍番号の下</a:t>
            </a:r>
            <a:r>
              <a:rPr kumimoji="1" lang="en-US" altLang="ja-JP" sz="2200" dirty="0"/>
              <a:t>2</a:t>
            </a:r>
            <a:r>
              <a:rPr kumimoji="1" lang="ja-JP" altLang="en-US" sz="2200" dirty="0"/>
              <a:t>桁，○○ には </a:t>
            </a:r>
            <a:r>
              <a:rPr kumimoji="1" lang="en-US" altLang="ja-JP" sz="2200" dirty="0"/>
              <a:t>(100</a:t>
            </a:r>
            <a:r>
              <a:rPr kumimoji="1" lang="ja-JP" altLang="en-US" sz="2200" dirty="0"/>
              <a:t>－学籍番号下</a:t>
            </a:r>
            <a:r>
              <a:rPr kumimoji="1" lang="en-US" altLang="ja-JP" sz="2200" dirty="0"/>
              <a:t>2</a:t>
            </a:r>
            <a:r>
              <a:rPr kumimoji="1" lang="ja-JP" altLang="en-US" sz="2200" dirty="0"/>
              <a:t>桁</a:t>
            </a:r>
            <a:r>
              <a:rPr kumimoji="1" lang="en-US" altLang="ja-JP" sz="2200" dirty="0"/>
              <a:t>) </a:t>
            </a:r>
            <a:r>
              <a:rPr kumimoji="1" lang="ja-JP" altLang="en-US" sz="2200" dirty="0"/>
              <a:t>が入るとする．</a:t>
            </a:r>
            <a:endParaRPr lang="en-US" altLang="ja-JP" sz="2200" dirty="0"/>
          </a:p>
          <a:p>
            <a:pPr marL="0" indent="0" algn="ctr">
              <a:buNone/>
            </a:pPr>
            <a:r>
              <a:rPr kumimoji="1" lang="en-US" altLang="ja-JP" sz="3200" dirty="0"/>
              <a:t>62   </a:t>
            </a:r>
            <a:r>
              <a:rPr lang="en-US" altLang="ja-JP" sz="3200" dirty="0"/>
              <a:t>91   27   </a:t>
            </a:r>
            <a:r>
              <a:rPr lang="ja-JP" altLang="en-US" sz="3200" dirty="0"/>
              <a:t>●● </a:t>
            </a:r>
            <a:r>
              <a:rPr kumimoji="1" lang="en-US" altLang="ja-JP" sz="3200" dirty="0"/>
              <a:t>  15   </a:t>
            </a:r>
            <a:r>
              <a:rPr lang="ja-JP" altLang="en-US" sz="3200" dirty="0"/>
              <a:t>○○   </a:t>
            </a:r>
            <a:r>
              <a:rPr lang="en-US" altLang="ja-JP" sz="3200" dirty="0"/>
              <a:t>49</a:t>
            </a:r>
            <a:endParaRPr kumimoji="1" lang="en-US" altLang="ja-JP" sz="3200" dirty="0"/>
          </a:p>
          <a:p>
            <a:pPr marL="0" indent="0">
              <a:buNone/>
            </a:pPr>
            <a:r>
              <a:rPr lang="ja-JP" altLang="en-US" sz="2200" dirty="0"/>
              <a:t>ソートがどのように進行するかを紙の上で実際に書いてみよ．つまり，初期データ列から開始し，</a:t>
            </a:r>
            <a:r>
              <a:rPr lang="ja-JP" altLang="en-US" sz="2200" u="sng" dirty="0">
                <a:solidFill>
                  <a:schemeClr val="accent2"/>
                </a:solidFill>
              </a:rPr>
              <a:t>データの交換が起こるつど</a:t>
            </a:r>
            <a:r>
              <a:rPr lang="ja-JP" altLang="en-US" sz="2200" dirty="0"/>
              <a:t>，データ列がどのようになったかを逐一表記せよ．また，ソート完了までに要した比較回数・交換回数を表記せよ．</a:t>
            </a:r>
            <a:endParaRPr lang="en-US" altLang="ja-JP" sz="2200" dirty="0"/>
          </a:p>
          <a:p>
            <a:pPr marL="0" indent="0">
              <a:buNone/>
            </a:pPr>
            <a:r>
              <a:rPr lang="ja-JP" altLang="en-US" sz="2200" dirty="0"/>
              <a:t>結果は下記のソート・アルゴリズムそれぞれについて示せ．</a:t>
            </a:r>
            <a:endParaRPr lang="en-US" altLang="ja-JP" sz="2200" dirty="0"/>
          </a:p>
          <a:p>
            <a:pPr marL="457200" indent="-457200">
              <a:buAutoNum type="arabicParenBoth"/>
            </a:pPr>
            <a:r>
              <a:rPr kumimoji="1" lang="ja-JP" altLang="en-US" sz="2200" dirty="0"/>
              <a:t>  直接選択法</a:t>
            </a:r>
            <a:endParaRPr kumimoji="1" lang="en-US" altLang="ja-JP" sz="2200" dirty="0"/>
          </a:p>
          <a:p>
            <a:pPr marL="457200" indent="-457200">
              <a:buAutoNum type="arabicParenBoth"/>
            </a:pPr>
            <a:r>
              <a:rPr lang="ja-JP" altLang="en-US" sz="2200" dirty="0"/>
              <a:t>  バブル・ソート</a:t>
            </a:r>
            <a:endParaRPr lang="en-US" altLang="ja-JP" sz="2200" dirty="0"/>
          </a:p>
          <a:p>
            <a:pPr marL="457200" indent="-457200">
              <a:buAutoNum type="arabicParenBoth"/>
            </a:pPr>
            <a:r>
              <a:rPr kumimoji="1" lang="en-US" altLang="ja-JP" sz="2200" dirty="0"/>
              <a:t>  </a:t>
            </a:r>
            <a:r>
              <a:rPr kumimoji="1" lang="ja-JP" altLang="en-US" sz="2200" dirty="0"/>
              <a:t>基本挿入法</a:t>
            </a:r>
            <a:endParaRPr kumimoji="1" lang="en-US" altLang="ja-JP" sz="2200" dirty="0"/>
          </a:p>
          <a:p>
            <a:pPr marL="0" indent="0">
              <a:buNone/>
            </a:pPr>
            <a:r>
              <a:rPr lang="en-US" altLang="ja-JP" sz="2200" dirty="0"/>
              <a:t>※ </a:t>
            </a:r>
            <a:r>
              <a:rPr lang="ja-JP" altLang="en-US" sz="2200" dirty="0"/>
              <a:t>学籍番号・氏名を忘れずに． </a:t>
            </a:r>
            <a:endParaRPr kumimoji="1" lang="ja-JP" altLang="en-US" sz="2200" dirty="0"/>
          </a:p>
        </p:txBody>
      </p:sp>
    </p:spTree>
    <p:extLst>
      <p:ext uri="{BB962C8B-B14F-4D97-AF65-F5344CB8AC3E}">
        <p14:creationId xmlns:p14="http://schemas.microsoft.com/office/powerpoint/2010/main" val="175504006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 Them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メイリオしばり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2845</TotalTime>
  <Words>149</Words>
  <Application>Microsoft Office PowerPoint</Application>
  <PresentationFormat>画面に合わせる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Arial</vt:lpstr>
      <vt:lpstr>Lucida Sans</vt:lpstr>
      <vt:lpstr>Wingdings</vt:lpstr>
      <vt:lpstr>Default Theme</vt:lpstr>
      <vt:lpstr>第 5 回講義 課題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第6回講義 課題</dc:title>
  <dc:creator>inoue</dc:creator>
  <cp:lastModifiedBy>Kousuke INOUE</cp:lastModifiedBy>
  <cp:revision>15</cp:revision>
  <dcterms:created xsi:type="dcterms:W3CDTF">2016-11-07T03:59:44Z</dcterms:created>
  <dcterms:modified xsi:type="dcterms:W3CDTF">2024-10-29T23:44:30Z</dcterms:modified>
</cp:coreProperties>
</file>