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200"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658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36951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4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4" y="188914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29464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1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6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6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98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8" y="332432"/>
            <a:ext cx="11523133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4" y="1142316"/>
            <a:ext cx="11523133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7" y="6451601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55244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6352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4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1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889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2667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16650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8536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33118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613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8" y="188914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4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8639076 h 1000"/>
              <a:gd name="T6" fmla="*/ 0 w 1000"/>
              <a:gd name="T7" fmla="*/ 18639076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4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8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fld id="{7375AB0F-5072-4005-9C63-0594167B981C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1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lt"/>
                <a:ea typeface="+mn-ea"/>
                <a:cs typeface="+mn-cs"/>
              </a:defRPr>
            </a:lvl1pPr>
          </a:lstStyle>
          <a:p>
            <a:fld id="{E4C637B0-02D2-4020-A779-FBCE2EC7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97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C508833-5022-74AA-CC67-03DA7D714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6000E8B-4ACC-AE72-1642-170A960564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 dirty="0" err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1200" dirty="0"/>
                  <a:t> </a:t>
                </a:r>
                <a:r>
                  <a:rPr lang="ja-JP" altLang="en-US" dirty="0"/>
                  <a:t>平面上の原点</a:t>
                </a:r>
                <a:r>
                  <a:rPr lang="ja-JP" altLang="en-US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で回転軸に固定された物体に，座標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 dirty="0" smtClean="0">
                                <a:latin typeface="Cambria Math" panose="02040503050406030204" pitchFamily="18" charset="0"/>
                              </a:rPr>
                              <m:t>3,−1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altLang="ja-JP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ja-JP" altLang="en-US" dirty="0"/>
                  <a:t> を着力点とする図のような力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を加えたとする．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r>
                  <a:rPr lang="ja-JP" altLang="en-US" dirty="0"/>
                  <a:t>  力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を直角分力に分解し，それぞれの</a:t>
                </a:r>
                <a:br>
                  <a:rPr lang="en-US" altLang="ja-JP" dirty="0"/>
                </a:br>
                <a:r>
                  <a:rPr lang="en-US" altLang="ja-JP" dirty="0"/>
                  <a:t>  </a:t>
                </a:r>
                <a:r>
                  <a:rPr lang="ja-JP" altLang="en-US" dirty="0"/>
                  <a:t>大きさを求めよ．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r>
                  <a:rPr lang="en-US" altLang="ja-JP" dirty="0"/>
                  <a:t>  (1)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の結果を利用して，力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の回転軸</a:t>
                </a:r>
                <a:br>
                  <a:rPr lang="en-US" altLang="ja-JP" dirty="0"/>
                </a:br>
                <a:r>
                  <a:rPr lang="en-US" altLang="ja-JP" dirty="0"/>
                  <a:t>  </a:t>
                </a:r>
                <a:r>
                  <a:rPr lang="ja-JP" altLang="en-US" dirty="0"/>
                  <a:t>まわりの力のモーメント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※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「力の大きさ」と「力の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方向・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方向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成分」とは同じではない．例えば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ja-JP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altLang="ja-JP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altLang="ja-JP" b="0" i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 とすれば，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ja-JP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 であり，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 は直角分力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ja-JP" altLang="en-US" dirty="0">
                    <a:solidFill>
                      <a:schemeClr val="accent6"/>
                    </a:solidFill>
                  </a:rPr>
                  <a:t> の「大きさ」ではない．</a:t>
                </a:r>
                <a:endParaRPr lang="ja-JP" altLang="en-US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6000E8B-4ACC-AE72-1642-170A960564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3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6FFFE6D2-E7AE-38EF-B29B-43E8E4524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01" y="2416240"/>
            <a:ext cx="4939450" cy="388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6474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E0082C-077D-B891-54D1-EB180685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 小テスト  回答例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40BF42B-E59F-0B6E-82DC-EAAD7BE112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AutoNum type="arabicParenBoth"/>
                </a:pPr>
                <a:r>
                  <a:rPr lang="ja-JP" altLang="en-US" dirty="0"/>
                  <a:t>  力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を直角分力に分解し，それぞれの大きさを求めよ．</a:t>
                </a: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sz="1200" dirty="0"/>
              </a:p>
              <a:p>
                <a:pPr marL="0" indent="0">
                  <a:buNone/>
                </a:pPr>
                <a:r>
                  <a:rPr lang="ja-JP" altLang="en-US" dirty="0"/>
                  <a:t>図のように直角分力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ja-JP" altLang="en-US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に分解できる．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　　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𝐹</m:t>
                    </m:r>
                    <m:func>
                      <m:func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60°</m:t>
                        </m:r>
                      </m:e>
                    </m:fun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=20.0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10.0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lang="ja-JP" altLang="en-US" dirty="0"/>
                  <a:t>，</a:t>
                </a:r>
                <a:br>
                  <a:rPr lang="en-US" altLang="ja-JP" dirty="0"/>
                </a:br>
                <a:r>
                  <a:rPr lang="ja-JP" altLang="en-US" dirty="0"/>
                  <a:t>　　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𝐹</m:t>
                    </m:r>
                    <m:func>
                      <m:func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60°</m:t>
                        </m:r>
                      </m:e>
                    </m:fun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=20.0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7.3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</a:p>
              <a:p>
                <a:pPr marL="0" indent="0">
                  <a:buNone/>
                </a:pPr>
                <a:r>
                  <a:rPr lang="ja-JP" altLang="en-US" dirty="0"/>
                  <a:t>である．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sz="800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※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これは「力の大きさ」であって，「力の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成分」ではない．力</a:t>
                </a:r>
                <a:r>
                  <a:rPr lang="ja-JP" altLang="en-US" sz="12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の</a:t>
                </a:r>
                <a:r>
                  <a:rPr lang="ja-JP" altLang="en-US" sz="12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1200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方向成分を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ja-JP" sz="1200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と表すとすれば，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ja-JP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=−10.0</m:t>
                    </m:r>
                  </m:oMath>
                </a14:m>
                <a:r>
                  <a:rPr lang="en-US" altLang="ja-JP" sz="1200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となる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ことに注意．</a:t>
                </a:r>
                <a:endParaRPr lang="en-US" altLang="ja-JP" dirty="0">
                  <a:solidFill>
                    <a:schemeClr val="accent6"/>
                  </a:solidFill>
                </a:endParaRPr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40BF42B-E59F-0B6E-82DC-EAAD7BE112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22657581-8746-F4BC-5DBE-D2AC3623E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00" y="2416240"/>
            <a:ext cx="4928865" cy="387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688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0231D-A81F-664B-899B-7FA9602F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 小テスト  回答例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E194128-F323-F25E-5D03-E76D74FBB2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(2)</a:t>
                </a:r>
                <a:r>
                  <a:rPr lang="en-US" altLang="ja-JP" dirty="0"/>
                  <a:t>  (1)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の結果を利用して，力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の回転軸まわりの力のモーメント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</a:p>
              <a:p>
                <a:pPr marL="0" indent="0">
                  <a:buNone/>
                </a:pPr>
                <a:endParaRPr lang="en-US" altLang="ja-JP" sz="1200" dirty="0"/>
              </a:p>
              <a:p>
                <a:pPr marL="0" indent="0">
                  <a:buNone/>
                </a:pPr>
                <a:r>
                  <a:rPr kumimoji="1" lang="ja-JP" altLang="en-US" dirty="0"/>
                  <a:t>各分力の原点周りの力のモーメントのモーメント・アームは着力点の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kumimoji="1" lang="ja-JP" altLang="en-US" dirty="0"/>
                  <a:t>座標，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ja-JP" altLang="en-US" dirty="0"/>
                  <a:t>座標であるから，それぞれの分力のモーメントは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=20.0∙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−1.00</m:t>
                        </m:r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≈−10.0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[Nm]</a:t>
                </a:r>
                <a:r>
                  <a:rPr kumimoji="1" lang="en-US" altLang="ja-JP" dirty="0"/>
                  <a:t>,</a:t>
                </a:r>
                <a:br>
                  <a:rPr kumimoji="1" lang="en-US" altLang="ja-JP" dirty="0"/>
                </a:b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=20.0∙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.00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[Nm]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である．分力のモーメントの和がもとの力の</a:t>
                </a:r>
                <a:br>
                  <a:rPr lang="en-US" altLang="ja-JP" dirty="0"/>
                </a:br>
                <a:r>
                  <a:rPr lang="ja-JP" altLang="en-US" dirty="0"/>
                  <a:t>モーメントに等しいことから，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br>
                  <a:rPr lang="en-US" altLang="ja-JP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=42.0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[Nm]</a:t>
                </a:r>
                <a:r>
                  <a:rPr lang="ja-JP" altLang="en-US" dirty="0"/>
                  <a:t>．</a:t>
                </a: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sz="800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※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先程の議論から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ja-JP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ja-JP" dirty="0">
                    <a:solidFill>
                      <a:schemeClr val="accent6"/>
                    </a:solidFill>
                  </a:rPr>
                  <a:t> </a:t>
                </a:r>
                <a:r>
                  <a:rPr kumimoji="1" lang="ja-JP" altLang="en-US" dirty="0">
                    <a:solidFill>
                      <a:schemeClr val="accent6"/>
                    </a:solidFill>
                  </a:rPr>
                  <a:t>であることを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ja-JP" altLang="en-US" dirty="0">
                    <a:solidFill>
                      <a:schemeClr val="accent6"/>
                    </a:solidFill>
                  </a:rPr>
                  <a:t>　 踏まえると </a:t>
                </a:r>
                <a14:m>
                  <m:oMath xmlns:m="http://schemas.openxmlformats.org/officeDocument/2006/math">
                    <m:r>
                      <a:rPr lang="en-US" altLang="ja-JP" b="0" i="1" u="sng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b="0" i="1" u="sng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ja-JP" b="0" i="1" u="sng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b="0" i="1" u="sng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u="sng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ja-JP" b="0" i="1" u="sng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となっていることが</a:t>
                </a:r>
                <a:br>
                  <a:rPr lang="en-US" altLang="ja-JP" dirty="0">
                    <a:solidFill>
                      <a:schemeClr val="accent6"/>
                    </a:solidFill>
                  </a:rPr>
                </a:br>
                <a:r>
                  <a:rPr lang="en-US" altLang="ja-JP" dirty="0">
                    <a:solidFill>
                      <a:schemeClr val="accent6"/>
                    </a:solidFill>
                  </a:rPr>
                  <a:t> 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　分かる </a:t>
                </a:r>
                <a:r>
                  <a:rPr lang="en-US" altLang="ja-JP" dirty="0">
                    <a:solidFill>
                      <a:schemeClr val="accent6"/>
                    </a:solidFill>
                  </a:rPr>
                  <a:t>(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暗記すべき式</a:t>
                </a:r>
                <a:r>
                  <a:rPr lang="en-US" altLang="ja-JP" dirty="0">
                    <a:solidFill>
                      <a:schemeClr val="accent6"/>
                    </a:solidFill>
                  </a:rPr>
                  <a:t>)</a:t>
                </a:r>
                <a:r>
                  <a:rPr lang="ja-JP" altLang="en-US" dirty="0">
                    <a:solidFill>
                      <a:schemeClr val="accent6"/>
                    </a:solidFill>
                  </a:rPr>
                  <a:t>．</a:t>
                </a:r>
                <a:endParaRPr lang="en-US" altLang="ja-JP" dirty="0">
                  <a:solidFill>
                    <a:schemeClr val="accent6"/>
                  </a:solidFill>
                </a:endParaRPr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E194128-F323-F25E-5D03-E76D74FBB2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6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637C30C1-1803-0B16-5807-8EF4473A2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00" y="2416240"/>
            <a:ext cx="4928865" cy="387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297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637A0-D521-19D0-2BC0-EFB06CBB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 小テスト  注意点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25E358C-ACE1-908E-EF45-E980DDB793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先程の計算で，</a:t>
                </a:r>
                <a:br>
                  <a:rPr lang="en-US" altLang="ja-JP" dirty="0"/>
                </a:b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1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=20.0∙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.00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[Nm]</a:t>
                </a:r>
                <a:b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kumimoji="1" lang="ja-JP" altLang="en-US" dirty="0">
                    <a:latin typeface="Cambria Math" panose="02040503050406030204" pitchFamily="18" charset="0"/>
                  </a:rPr>
                  <a:t>というのがあったが，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ja-JP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=1.73</m:t>
                    </m:r>
                  </m:oMath>
                </a14:m>
                <a:r>
                  <a:rPr kumimoji="1" lang="ja-JP" altLang="en-US" dirty="0"/>
                  <a:t> として計算すると結果は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51.9</m:t>
                    </m:r>
                  </m:oMath>
                </a14:m>
                <a:r>
                  <a:rPr kumimoji="1" lang="ja-JP" altLang="en-US" dirty="0"/>
                  <a:t> となる．</a:t>
                </a:r>
                <a:endParaRPr kumimoji="1" lang="en-US" altLang="ja-JP" dirty="0"/>
              </a:p>
              <a:p>
                <a:r>
                  <a:rPr lang="ja-JP" altLang="en-US" dirty="0"/>
                  <a:t>このように，有効桁数が </a:t>
                </a:r>
                <a:r>
                  <a:rPr lang="en-US" altLang="ja-JP" dirty="0"/>
                  <a:t>3</a:t>
                </a:r>
                <a:r>
                  <a:rPr lang="ja-JP" altLang="en-US" dirty="0"/>
                  <a:t>桁であっても，計算に使う数値は </a:t>
                </a:r>
                <a:r>
                  <a:rPr lang="en-US" altLang="ja-JP" dirty="0"/>
                  <a:t>4</a:t>
                </a:r>
                <a:r>
                  <a:rPr lang="ja-JP" altLang="en-US" dirty="0"/>
                  <a:t>桁以上を用いて最後に</a:t>
                </a:r>
                <a:r>
                  <a:rPr lang="en-US" altLang="ja-JP" dirty="0"/>
                  <a:t>3</a:t>
                </a:r>
                <a:r>
                  <a:rPr lang="ja-JP" altLang="en-US" dirty="0"/>
                  <a:t>桁に丸めることをしないと，最終結果に微小な誤差が残る場合がある．</a:t>
                </a:r>
                <a:endParaRPr lang="en-US" altLang="ja-JP" dirty="0"/>
              </a:p>
              <a:p>
                <a:r>
                  <a:rPr kumimoji="1" lang="ja-JP" altLang="en-US" dirty="0"/>
                  <a:t>平方根や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/>
                  <a:t> などの数字は最後まで数値化 </a:t>
                </a: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四捨五入</a:t>
                </a:r>
                <a:r>
                  <a:rPr kumimoji="1" lang="en-US" altLang="ja-JP"/>
                  <a:t>) </a:t>
                </a:r>
                <a:r>
                  <a:rPr kumimoji="1" lang="ja-JP" altLang="en-US"/>
                  <a:t>せず</a:t>
                </a:r>
                <a:r>
                  <a:rPr kumimoji="1" lang="ja-JP" altLang="en-US" dirty="0"/>
                  <a:t>に計算を進め，最終的な数値化の段階で初めて四捨五入をしたほうが良い．</a:t>
                </a:r>
                <a:endParaRPr kumimoji="1" lang="en-US" altLang="ja-JP" dirty="0"/>
              </a:p>
              <a:p>
                <a:r>
                  <a:rPr kumimoji="1" lang="ja-JP" altLang="en-US" dirty="0"/>
                  <a:t>ただしこれについては減点などはしない．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25E358C-ACE1-908E-EF45-E980DDB793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1" t="-1159" r="-6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9326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oue" id="{78AABC88-1E05-42F9-BB35-3D123A87DD41}" vid="{ABD16502-4EB0-4BB6-8282-4AE26B5E7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871</TotalTime>
  <Words>555</Words>
  <Application>Microsoft Office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Cambria Math</vt:lpstr>
      <vt:lpstr>Lucida Sans</vt:lpstr>
      <vt:lpstr>Wingdings</vt:lpstr>
      <vt:lpstr>メイリオ</vt:lpstr>
      <vt:lpstr>inoue</vt:lpstr>
      <vt:lpstr>第2回 小テスト</vt:lpstr>
      <vt:lpstr>第2回 小テスト  回答例</vt:lpstr>
      <vt:lpstr>第2回 小テスト  回答例</vt:lpstr>
      <vt:lpstr>第2回 小テスト  注意点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Kousuke INOUE</dc:creator>
  <cp:lastModifiedBy>Kousuke INOUE</cp:lastModifiedBy>
  <cp:revision>10</cp:revision>
  <dcterms:created xsi:type="dcterms:W3CDTF">2024-10-09T08:43:47Z</dcterms:created>
  <dcterms:modified xsi:type="dcterms:W3CDTF">2024-10-09T23:15:04Z</dcterms:modified>
</cp:coreProperties>
</file>