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メイリオ" pitchFamily="50" charset="-128"/>
        <a:ea typeface="メイリオ" pitchFamily="50" charset="-128"/>
        <a:cs typeface="メイリオ" pitchFamily="50" charset="-128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メイリオ" pitchFamily="50" charset="-128"/>
        <a:ea typeface="メイリオ" pitchFamily="50" charset="-128"/>
        <a:cs typeface="メイリオ" pitchFamily="50" charset="-128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メイリオ" pitchFamily="50" charset="-128"/>
        <a:ea typeface="メイリオ" pitchFamily="50" charset="-128"/>
        <a:cs typeface="メイリオ" pitchFamily="50" charset="-128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メイリオ" pitchFamily="50" charset="-128"/>
        <a:ea typeface="メイリオ" pitchFamily="50" charset="-128"/>
        <a:cs typeface="メイリオ" pitchFamily="50" charset="-128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メイリオ" pitchFamily="50" charset="-128"/>
        <a:ea typeface="メイリオ" pitchFamily="50" charset="-128"/>
        <a:cs typeface="メイリオ" pitchFamily="50" charset="-128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メイリオ" pitchFamily="50" charset="-128"/>
        <a:ea typeface="メイリオ" pitchFamily="50" charset="-128"/>
        <a:cs typeface="メイリオ" pitchFamily="50" charset="-128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メイリオ" pitchFamily="50" charset="-128"/>
        <a:ea typeface="メイリオ" pitchFamily="50" charset="-128"/>
        <a:cs typeface="メイリオ" pitchFamily="50" charset="-128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メイリオ" pitchFamily="50" charset="-128"/>
        <a:ea typeface="メイリオ" pitchFamily="50" charset="-128"/>
        <a:cs typeface="メイリオ" pitchFamily="50" charset="-128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メイリオ" pitchFamily="50" charset="-128"/>
        <a:ea typeface="メイリオ" pitchFamily="50" charset="-128"/>
        <a:cs typeface="メイリオ" pitchFamily="50" charset="-128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144" y="2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7"/>
          <p:cNvSpPr>
            <a:spLocks noChangeArrowheads="1"/>
          </p:cNvSpPr>
          <p:nvPr/>
        </p:nvSpPr>
        <p:spPr bwMode="auto">
          <a:xfrm>
            <a:off x="914400" y="2393950"/>
            <a:ext cx="10363200" cy="109538"/>
          </a:xfrm>
          <a:custGeom>
            <a:avLst/>
            <a:gdLst>
              <a:gd name="T0" fmla="*/ 0 w 1000"/>
              <a:gd name="T1" fmla="*/ 0 h 1000"/>
              <a:gd name="T2" fmla="*/ 2147483647 w 1000"/>
              <a:gd name="T3" fmla="*/ 0 h 1000"/>
              <a:gd name="T4" fmla="*/ 2147483647 w 1000"/>
              <a:gd name="T5" fmla="*/ 2147483647 h 1000"/>
              <a:gd name="T6" fmla="*/ 0 w 1000"/>
              <a:gd name="T7" fmla="*/ 2147483647 h 1000"/>
              <a:gd name="T8" fmla="*/ 0 w 1000"/>
              <a:gd name="T9" fmla="*/ 0 h 1000"/>
              <a:gd name="T10" fmla="*/ 2147483647 w 1000"/>
              <a:gd name="T11" fmla="*/ 0 h 10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618" y="0"/>
                </a:lnTo>
                <a:lnTo>
                  <a:pt x="618" y="1000"/>
                </a:lnTo>
                <a:lnTo>
                  <a:pt x="0" y="1000"/>
                </a:lnTo>
                <a:lnTo>
                  <a:pt x="0" y="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ja-JP" altLang="en-US" sz="1350"/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990600"/>
            <a:ext cx="10363200" cy="1371600"/>
          </a:xfrm>
        </p:spPr>
        <p:txBody>
          <a:bodyPr/>
          <a:lstStyle>
            <a:lvl1pPr>
              <a:defRPr sz="2850" b="1">
                <a:latin typeface="メイリオ" pitchFamily="50" charset="-128"/>
                <a:ea typeface="メイリオ" pitchFamily="50" charset="-128"/>
              </a:defRPr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30400" y="3429000"/>
            <a:ext cx="9347200" cy="16002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1650">
                <a:latin typeface="メイリオ" pitchFamily="50" charset="-128"/>
                <a:ea typeface="メイリオ" pitchFamily="50" charset="-128"/>
              </a:defRPr>
            </a:lvl1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14400" y="6248400"/>
            <a:ext cx="2540000" cy="457200"/>
          </a:xfrm>
        </p:spPr>
        <p:txBody>
          <a:bodyPr/>
          <a:lstStyle>
            <a:lvl1pPr>
              <a:defRPr sz="900"/>
            </a:lvl1pPr>
          </a:lstStyle>
          <a:p>
            <a:fld id="{9FDF2343-A113-4079-8315-FFECE5BBDB6A}" type="datetimeFigureOut">
              <a:rPr kumimoji="1" lang="ja-JP" altLang="en-US" smtClean="0"/>
              <a:t>2024/10/17</a:t>
            </a:fld>
            <a:endParaRPr kumimoji="1" lang="ja-JP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8400"/>
            <a:ext cx="3860800" cy="457200"/>
          </a:xfrm>
        </p:spPr>
        <p:txBody>
          <a:bodyPr/>
          <a:lstStyle>
            <a:lvl1pPr>
              <a:defRPr sz="900"/>
            </a:lvl1pPr>
          </a:lstStyle>
          <a:p>
            <a:endParaRPr kumimoji="1" lang="ja-JP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737600" y="6248400"/>
            <a:ext cx="2540000" cy="457200"/>
          </a:xfrm>
        </p:spPr>
        <p:txBody>
          <a:bodyPr/>
          <a:lstStyle>
            <a:lvl1pPr>
              <a:defRPr sz="1350">
                <a:latin typeface="+mn-lt"/>
                <a:ea typeface="メイリオ" pitchFamily="50" charset="-128"/>
              </a:defRPr>
            </a:lvl1pPr>
          </a:lstStyle>
          <a:p>
            <a:fld id="{C8C24058-286B-419B-A8FC-7AB93BE008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7556787"/>
      </p:ext>
    </p:extLst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FDF2343-A113-4079-8315-FFECE5BBDB6A}" type="datetimeFigureOut">
              <a:rPr kumimoji="1" lang="ja-JP" altLang="en-US" smtClean="0"/>
              <a:t>2024/10/17</a:t>
            </a:fld>
            <a:endParaRPr kumimoji="1" lang="ja-JP" alt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8C24058-286B-419B-A8FC-7AB93BE008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47621519"/>
      </p:ext>
    </p:extLst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985251" y="188916"/>
            <a:ext cx="2882900" cy="619283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334436" y="188916"/>
            <a:ext cx="8447617" cy="619283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FDF2343-A113-4079-8315-FFECE5BBDB6A}" type="datetimeFigureOut">
              <a:rPr kumimoji="1" lang="ja-JP" altLang="en-US" smtClean="0"/>
              <a:t>2024/10/17</a:t>
            </a:fld>
            <a:endParaRPr kumimoji="1" lang="ja-JP" alt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8C24058-286B-419B-A8FC-7AB93BE008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38531454"/>
      </p:ext>
    </p:extLst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>
  <p:cSld name="タイトル、コンテンツ、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66233" y="88903"/>
            <a:ext cx="10668000" cy="74771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755651" y="1177928"/>
            <a:ext cx="5232400" cy="477202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quarter" idx="2"/>
          </p:nvPr>
        </p:nvSpPr>
        <p:spPr>
          <a:xfrm>
            <a:off x="6191251" y="1177928"/>
            <a:ext cx="5232400" cy="230981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コンテンツ プレースホルダ 4"/>
          <p:cNvSpPr>
            <a:spLocks noGrp="1"/>
          </p:cNvSpPr>
          <p:nvPr>
            <p:ph sz="quarter" idx="3"/>
          </p:nvPr>
        </p:nvSpPr>
        <p:spPr>
          <a:xfrm>
            <a:off x="6191251" y="3640138"/>
            <a:ext cx="5232400" cy="2309812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6" name="日付プレースホルダ 5"/>
          <p:cNvSpPr>
            <a:spLocks noGrp="1"/>
          </p:cNvSpPr>
          <p:nvPr>
            <p:ph type="dt" sz="half" idx="10"/>
          </p:nvPr>
        </p:nvSpPr>
        <p:spPr>
          <a:xfrm>
            <a:off x="812800" y="6381753"/>
            <a:ext cx="2641600" cy="339725"/>
          </a:xfrm>
        </p:spPr>
        <p:txBody>
          <a:bodyPr/>
          <a:lstStyle>
            <a:lvl1pPr>
              <a:defRPr/>
            </a:lvl1pPr>
          </a:lstStyle>
          <a:p>
            <a:fld id="{9FDF2343-A113-4079-8315-FFECE5BBDB6A}" type="datetimeFigureOut">
              <a:rPr kumimoji="1" lang="ja-JP" altLang="en-US" smtClean="0"/>
              <a:t>2024/10/17</a:t>
            </a:fld>
            <a:endParaRPr kumimoji="1" lang="ja-JP" altLang="en-US"/>
          </a:p>
        </p:txBody>
      </p:sp>
      <p:sp>
        <p:nvSpPr>
          <p:cNvPr id="7" name="フッター プレースホルダ 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8" name="スライド番号プレースホルダ 7"/>
          <p:cNvSpPr>
            <a:spLocks noGrp="1"/>
          </p:cNvSpPr>
          <p:nvPr>
            <p:ph type="sldNum" sz="quarter" idx="12"/>
          </p:nvPr>
        </p:nvSpPr>
        <p:spPr>
          <a:xfrm>
            <a:off x="8737600" y="6381753"/>
            <a:ext cx="2641600" cy="339725"/>
          </a:xfrm>
        </p:spPr>
        <p:txBody>
          <a:bodyPr/>
          <a:lstStyle>
            <a:lvl1pPr>
              <a:defRPr/>
            </a:lvl1pPr>
          </a:lstStyle>
          <a:p>
            <a:fld id="{C8C24058-286B-419B-A8FC-7AB93BE008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122358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5019" y="332432"/>
            <a:ext cx="11523133" cy="579460"/>
          </a:xfrm>
        </p:spPr>
        <p:txBody>
          <a:bodyPr anchor="t">
            <a:normAutofit/>
          </a:bodyPr>
          <a:lstStyle>
            <a:lvl1pPr>
              <a:defRPr sz="3200" b="1">
                <a:latin typeface="メイリオ" pitchFamily="50" charset="-128"/>
                <a:ea typeface="メイリオ" pitchFamily="50" charset="-128"/>
              </a:defRPr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34435" y="1142316"/>
            <a:ext cx="11523133" cy="5256212"/>
          </a:xfrm>
        </p:spPr>
        <p:txBody>
          <a:bodyPr/>
          <a:lstStyle>
            <a:lvl1pPr eaLnBrk="1" hangingPunct="1">
              <a:defRPr sz="2400">
                <a:latin typeface="メイリオ" pitchFamily="50" charset="-128"/>
                <a:ea typeface="メイリオ" pitchFamily="50" charset="-128"/>
              </a:defRPr>
            </a:lvl1pPr>
            <a:lvl2pPr eaLnBrk="1" hangingPunct="1">
              <a:defRPr sz="2400">
                <a:latin typeface="メイリオ" pitchFamily="50" charset="-128"/>
                <a:ea typeface="メイリオ" pitchFamily="50" charset="-128"/>
              </a:defRPr>
            </a:lvl2pPr>
            <a:lvl3pPr eaLnBrk="1" hangingPunct="1">
              <a:defRPr sz="1800">
                <a:latin typeface="メイリオ" pitchFamily="50" charset="-128"/>
                <a:ea typeface="メイリオ" pitchFamily="50" charset="-128"/>
              </a:defRPr>
            </a:lvl3pPr>
            <a:lvl4pPr eaLnBrk="1" hangingPunct="1">
              <a:defRPr sz="1800">
                <a:latin typeface="メイリオ" pitchFamily="50" charset="-128"/>
                <a:ea typeface="メイリオ" pitchFamily="50" charset="-128"/>
              </a:defRPr>
            </a:lvl4pPr>
            <a:lvl5pPr eaLnBrk="1" hangingPunct="1">
              <a:defRPr sz="1800">
                <a:latin typeface="メイリオ" pitchFamily="50" charset="-128"/>
                <a:ea typeface="メイリオ" pitchFamily="50" charset="-128"/>
              </a:defRPr>
            </a:lvl5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FDF2343-A113-4079-8315-FFECE5BBDB6A}" type="datetimeFigureOut">
              <a:rPr kumimoji="1" lang="ja-JP" altLang="en-US" smtClean="0"/>
              <a:t>2024/10/17</a:t>
            </a:fld>
            <a:endParaRPr kumimoji="1" lang="ja-JP" alt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10536768" y="6451603"/>
            <a:ext cx="1297517" cy="339725"/>
          </a:xfrm>
        </p:spPr>
        <p:txBody>
          <a:bodyPr/>
          <a:lstStyle>
            <a:lvl1pPr>
              <a:defRPr b="1"/>
            </a:lvl1pPr>
          </a:lstStyle>
          <a:p>
            <a:fld id="{C8C24058-286B-419B-A8FC-7AB93BE008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53267735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FDF2343-A113-4079-8315-FFECE5BBDB6A}" type="datetimeFigureOut">
              <a:rPr kumimoji="1" lang="ja-JP" altLang="en-US" smtClean="0"/>
              <a:t>2024/10/17</a:t>
            </a:fld>
            <a:endParaRPr kumimoji="1" lang="ja-JP" alt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8C24058-286B-419B-A8FC-7AB93BE008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5146388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334435" y="1125538"/>
            <a:ext cx="5659967" cy="525621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197602" y="1125538"/>
            <a:ext cx="5659967" cy="525621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FDF2343-A113-4079-8315-FFECE5BBDB6A}" type="datetimeFigureOut">
              <a:rPr kumimoji="1" lang="ja-JP" altLang="en-US" smtClean="0"/>
              <a:t>2024/10/17</a:t>
            </a:fld>
            <a:endParaRPr kumimoji="1" lang="ja-JP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8C24058-286B-419B-A8FC-7AB93BE008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3318630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FDF2343-A113-4079-8315-FFECE5BBDB6A}" type="datetimeFigureOut">
              <a:rPr kumimoji="1" lang="ja-JP" altLang="en-US" smtClean="0"/>
              <a:t>2024/10/17</a:t>
            </a:fld>
            <a:endParaRPr kumimoji="1" lang="ja-JP" altLang="en-US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8C24058-286B-419B-A8FC-7AB93BE008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87736584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FDF2343-A113-4079-8315-FFECE5BBDB6A}" type="datetimeFigureOut">
              <a:rPr kumimoji="1" lang="ja-JP" altLang="en-US" smtClean="0"/>
              <a:t>2024/10/17</a:t>
            </a:fld>
            <a:endParaRPr kumimoji="1" lang="ja-JP" alt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8C24058-286B-419B-A8FC-7AB93BE008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9947024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FDF2343-A113-4079-8315-FFECE5BBDB6A}" type="datetimeFigureOut">
              <a:rPr kumimoji="1" lang="ja-JP" altLang="en-US" smtClean="0"/>
              <a:t>2024/10/17</a:t>
            </a:fld>
            <a:endParaRPr kumimoji="1" lang="ja-JP" altLang="en-US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8C24058-286B-419B-A8FC-7AB93BE008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5091471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</p:spPr>
        <p:txBody>
          <a:bodyPr/>
          <a:lstStyle>
            <a:lvl1pPr algn="l">
              <a:defRPr sz="15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609602" y="1435103"/>
            <a:ext cx="4011084" cy="4691063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FDF2343-A113-4079-8315-FFECE5BBDB6A}" type="datetimeFigureOut">
              <a:rPr kumimoji="1" lang="ja-JP" altLang="en-US" smtClean="0"/>
              <a:t>2024/10/17</a:t>
            </a:fld>
            <a:endParaRPr kumimoji="1" lang="ja-JP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8C24058-286B-419B-A8FC-7AB93BE008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0648908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/>
          <a:lstStyle>
            <a:lvl1pPr algn="l">
              <a:defRPr sz="15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r>
              <a:rPr lang="ja-JP" altLang="en-US" noProof="0"/>
              <a:t>アイコンをクリックして図を追加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FDF2343-A113-4079-8315-FFECE5BBDB6A}" type="datetimeFigureOut">
              <a:rPr kumimoji="1" lang="ja-JP" altLang="en-US" smtClean="0"/>
              <a:t>2024/10/17</a:t>
            </a:fld>
            <a:endParaRPr kumimoji="1" lang="ja-JP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8C24058-286B-419B-A8FC-7AB93BE008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45464115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45019" y="188916"/>
            <a:ext cx="11523133" cy="676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34435" y="1125538"/>
            <a:ext cx="11523133" cy="5256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1028" name="AutoShape 4"/>
          <p:cNvSpPr>
            <a:spLocks noChangeArrowheads="1"/>
          </p:cNvSpPr>
          <p:nvPr/>
        </p:nvSpPr>
        <p:spPr bwMode="auto">
          <a:xfrm>
            <a:off x="334435" y="909639"/>
            <a:ext cx="11523133" cy="136525"/>
          </a:xfrm>
          <a:custGeom>
            <a:avLst/>
            <a:gdLst>
              <a:gd name="T0" fmla="*/ 0 w 1000"/>
              <a:gd name="T1" fmla="*/ 0 h 1000"/>
              <a:gd name="T2" fmla="*/ 2147483647 w 1000"/>
              <a:gd name="T3" fmla="*/ 0 h 1000"/>
              <a:gd name="T4" fmla="*/ 2147483647 w 1000"/>
              <a:gd name="T5" fmla="*/ 2147483647 h 1000"/>
              <a:gd name="T6" fmla="*/ 0 w 1000"/>
              <a:gd name="T7" fmla="*/ 2147483647 h 1000"/>
              <a:gd name="T8" fmla="*/ 0 w 1000"/>
              <a:gd name="T9" fmla="*/ 0 h 1000"/>
              <a:gd name="T10" fmla="*/ 2147483647 w 1000"/>
              <a:gd name="T11" fmla="*/ 0 h 10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lnTo>
                  <a:pt x="0" y="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ja-JP" altLang="en-US" sz="1350"/>
          </a:p>
        </p:txBody>
      </p:sp>
      <p:sp>
        <p:nvSpPr>
          <p:cNvPr id="1029" name="Line 5"/>
          <p:cNvSpPr>
            <a:spLocks noChangeShapeType="1"/>
          </p:cNvSpPr>
          <p:nvPr/>
        </p:nvSpPr>
        <p:spPr bwMode="auto">
          <a:xfrm flipV="1">
            <a:off x="334435" y="6381750"/>
            <a:ext cx="11523133" cy="0"/>
          </a:xfrm>
          <a:prstGeom prst="line">
            <a:avLst/>
          </a:prstGeom>
          <a:noFill/>
          <a:ln w="31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 sz="1350"/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27051" y="6381753"/>
            <a:ext cx="26416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auto">
              <a:spcBef>
                <a:spcPts val="0"/>
              </a:spcBef>
              <a:spcAft>
                <a:spcPts val="0"/>
              </a:spcAft>
              <a:defRPr kumimoji="1" sz="1200">
                <a:latin typeface="+mn-ea"/>
                <a:ea typeface="+mn-ea"/>
                <a:cs typeface="+mn-cs"/>
              </a:defRPr>
            </a:lvl1pPr>
          </a:lstStyle>
          <a:p>
            <a:fld id="{9FDF2343-A113-4079-8315-FFECE5BBDB6A}" type="datetimeFigureOut">
              <a:rPr kumimoji="1" lang="ja-JP" altLang="en-US" smtClean="0"/>
              <a:t>2024/10/17</a:t>
            </a:fld>
            <a:endParaRPr kumimoji="1" lang="ja-JP" alt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381753"/>
            <a:ext cx="38608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fontAlgn="auto">
              <a:spcBef>
                <a:spcPts val="0"/>
              </a:spcBef>
              <a:spcAft>
                <a:spcPts val="0"/>
              </a:spcAft>
              <a:defRPr kumimoji="1" sz="1200">
                <a:latin typeface="+mn-ea"/>
                <a:ea typeface="+mn-ea"/>
                <a:cs typeface="+mn-cs"/>
              </a:defRPr>
            </a:lvl1pPr>
          </a:lstStyle>
          <a:p>
            <a:endParaRPr kumimoji="1" lang="ja-JP" altLang="en-US"/>
          </a:p>
        </p:txBody>
      </p:sp>
      <p:sp>
        <p:nvSpPr>
          <p:cNvPr id="5128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072033" y="6381753"/>
            <a:ext cx="26416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1" sz="1200">
                <a:latin typeface="+mn-lt"/>
                <a:ea typeface="+mn-ea"/>
                <a:cs typeface="+mn-cs"/>
              </a:defRPr>
            </a:lvl1pPr>
          </a:lstStyle>
          <a:p>
            <a:fld id="{C8C24058-286B-419B-A8FC-7AB93BE008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810750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ransition>
    <p:fade/>
  </p:transition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3200">
          <a:solidFill>
            <a:schemeClr val="tx2"/>
          </a:solidFill>
          <a:latin typeface="+mj-lt"/>
          <a:ea typeface="+mj-ea"/>
          <a:cs typeface="メイリオ" pitchFamily="50" charset="-128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27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27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27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27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kumimoji="1" sz="2700">
          <a:solidFill>
            <a:schemeClr val="tx2"/>
          </a:solidFill>
          <a:latin typeface="Lucida Sans" pitchFamily="34" charset="0"/>
          <a:ea typeface="ＤＦ華康ゴシック体 Std W5" pitchFamily="34" charset="-128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kumimoji="1" sz="2700">
          <a:solidFill>
            <a:schemeClr val="tx2"/>
          </a:solidFill>
          <a:latin typeface="Lucida Sans" pitchFamily="34" charset="0"/>
          <a:ea typeface="ＤＦ華康ゴシック体 Std W5" pitchFamily="34" charset="-128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kumimoji="1" sz="2700">
          <a:solidFill>
            <a:schemeClr val="tx2"/>
          </a:solidFill>
          <a:latin typeface="Lucida Sans" pitchFamily="34" charset="0"/>
          <a:ea typeface="ＤＦ華康ゴシック体 Std W5" pitchFamily="34" charset="-128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kumimoji="1" sz="2700">
          <a:solidFill>
            <a:schemeClr val="tx2"/>
          </a:solidFill>
          <a:latin typeface="Lucida Sans" pitchFamily="34" charset="0"/>
          <a:ea typeface="ＤＦ華康ゴシック体 Std W5" pitchFamily="34" charset="-128"/>
        </a:defRPr>
      </a:lvl9pPr>
    </p:titleStyle>
    <p:bodyStyle>
      <a:lvl1pPr marL="352425" indent="-352425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o"/>
        <a:defRPr kumimoji="1" sz="2400">
          <a:solidFill>
            <a:schemeClr val="tx1"/>
          </a:solidFill>
          <a:latin typeface="+mn-lt"/>
          <a:ea typeface="+mn-ea"/>
          <a:cs typeface="メイリオ" pitchFamily="50" charset="-128"/>
        </a:defRPr>
      </a:lvl1pPr>
      <a:lvl2pPr marL="681038" indent="-327422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kumimoji="1" sz="2400">
          <a:solidFill>
            <a:schemeClr val="tx1"/>
          </a:solidFill>
          <a:latin typeface="+mn-lt"/>
          <a:ea typeface="+mn-ea"/>
          <a:cs typeface="メイリオ" pitchFamily="50" charset="-128"/>
        </a:defRPr>
      </a:lvl2pPr>
      <a:lvl3pPr marL="978694" indent="-296466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o"/>
        <a:defRPr kumimoji="1" sz="1800">
          <a:solidFill>
            <a:schemeClr val="tx1"/>
          </a:solidFill>
          <a:latin typeface="+mn-lt"/>
          <a:ea typeface="+mn-ea"/>
          <a:cs typeface="メイリオ" pitchFamily="50" charset="-128"/>
        </a:defRPr>
      </a:lvl3pPr>
      <a:lvl4pPr marL="1270397" indent="-290513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kumimoji="1" sz="1800">
          <a:solidFill>
            <a:schemeClr val="tx1"/>
          </a:solidFill>
          <a:latin typeface="+mn-lt"/>
          <a:ea typeface="+mn-ea"/>
          <a:cs typeface="メイリオ" pitchFamily="50" charset="-128"/>
        </a:defRPr>
      </a:lvl4pPr>
      <a:lvl5pPr marL="1570435" indent="-298847" algn="l" rtl="0" eaLnBrk="1" fontAlgn="base" hangingPunct="1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kumimoji="1" sz="1800">
          <a:solidFill>
            <a:schemeClr val="tx1"/>
          </a:solidFill>
          <a:latin typeface="+mn-lt"/>
          <a:ea typeface="+mn-ea"/>
          <a:cs typeface="メイリオ" pitchFamily="50" charset="-128"/>
        </a:defRPr>
      </a:lvl5pPr>
      <a:lvl6pPr marL="1913335" indent="-298847" algn="l" rtl="0" eaLnBrk="1" fontAlgn="base" hangingPunct="1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kumimoji="1" sz="1500">
          <a:solidFill>
            <a:schemeClr val="tx1"/>
          </a:solidFill>
          <a:latin typeface="+mn-lt"/>
          <a:ea typeface="+mn-ea"/>
        </a:defRPr>
      </a:lvl6pPr>
      <a:lvl7pPr marL="2256235" indent="-298847" algn="l" rtl="0" eaLnBrk="1" fontAlgn="base" hangingPunct="1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kumimoji="1" sz="1500">
          <a:solidFill>
            <a:schemeClr val="tx1"/>
          </a:solidFill>
          <a:latin typeface="+mn-lt"/>
          <a:ea typeface="+mn-ea"/>
        </a:defRPr>
      </a:lvl7pPr>
      <a:lvl8pPr marL="2599135" indent="-298847" algn="l" rtl="0" eaLnBrk="1" fontAlgn="base" hangingPunct="1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kumimoji="1" sz="1500">
          <a:solidFill>
            <a:schemeClr val="tx1"/>
          </a:solidFill>
          <a:latin typeface="+mn-lt"/>
          <a:ea typeface="+mn-ea"/>
        </a:defRPr>
      </a:lvl8pPr>
      <a:lvl9pPr marL="2942035" indent="-298847" algn="l" rtl="0" eaLnBrk="1" fontAlgn="base" hangingPunct="1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kumimoji="1" sz="15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gi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>
            <a:extLst>
              <a:ext uri="{FF2B5EF4-FFF2-40B4-BE49-F238E27FC236}">
                <a16:creationId xmlns:a16="http://schemas.microsoft.com/office/drawing/2014/main" id="{E0516C50-CF38-4836-A192-E033794E31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第</a:t>
            </a:r>
            <a:r>
              <a:rPr lang="ja-JP" altLang="en-US" sz="1200" dirty="0"/>
              <a:t> </a:t>
            </a:r>
            <a:r>
              <a:rPr kumimoji="1" lang="en-US" altLang="ja-JP" dirty="0"/>
              <a:t>3</a:t>
            </a:r>
            <a:r>
              <a:rPr lang="en-US" altLang="ja-JP" sz="1200" dirty="0"/>
              <a:t> </a:t>
            </a:r>
            <a:r>
              <a:rPr kumimoji="1" lang="ja-JP" altLang="en-US" dirty="0"/>
              <a:t>回講義 小テスト</a:t>
            </a:r>
          </a:p>
        </p:txBody>
      </p:sp>
      <p:sp>
        <p:nvSpPr>
          <p:cNvPr id="5" name="コンテンツ プレースホルダー 4">
            <a:extLst>
              <a:ext uri="{FF2B5EF4-FFF2-40B4-BE49-F238E27FC236}">
                <a16:creationId xmlns:a16="http://schemas.microsoft.com/office/drawing/2014/main" id="{EE54E304-E49B-4B4D-9BE9-610CBA3DD2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ja-JP" altLang="en-US" dirty="0"/>
              <a:t>質量</a:t>
            </a:r>
            <a:r>
              <a:rPr lang="ja-JP" altLang="en-US" sz="1200" dirty="0"/>
              <a:t> </a:t>
            </a:r>
            <a:r>
              <a:rPr lang="en-US" altLang="ja-JP" dirty="0">
                <a:latin typeface="Cambria Math" panose="02040503050406030204" pitchFamily="18" charset="0"/>
                <a:ea typeface="Cambria Math" panose="02040503050406030204" pitchFamily="18" charset="0"/>
              </a:rPr>
              <a:t>10.0 [kg]</a:t>
            </a:r>
            <a:r>
              <a:rPr lang="ja-JP" altLang="en-US" dirty="0" err="1"/>
              <a:t>，</a:t>
            </a:r>
            <a:r>
              <a:rPr lang="ja-JP" altLang="en-US" dirty="0"/>
              <a:t>直径</a:t>
            </a:r>
            <a:r>
              <a:rPr lang="ja-JP" altLang="en-US" sz="1200" dirty="0"/>
              <a:t> </a:t>
            </a:r>
            <a:r>
              <a:rPr lang="en-US" altLang="ja-JP" dirty="0">
                <a:latin typeface="Cambria Math" panose="02040503050406030204" pitchFamily="18" charset="0"/>
                <a:ea typeface="Cambria Math" panose="02040503050406030204" pitchFamily="18" charset="0"/>
              </a:rPr>
              <a:t>200 [mm]</a:t>
            </a:r>
            <a:r>
              <a:rPr lang="en-US" altLang="ja-JP" sz="1200" dirty="0"/>
              <a:t> </a:t>
            </a:r>
            <a:r>
              <a:rPr lang="ja-JP" altLang="en-US" dirty="0"/>
              <a:t>の球の表面に糸をつけ，糸の他端を傾斜</a:t>
            </a:r>
            <a:r>
              <a:rPr lang="ja-JP" altLang="en-US" sz="1200" dirty="0"/>
              <a:t> </a:t>
            </a:r>
            <a:r>
              <a:rPr lang="en-US" altLang="ja-JP" dirty="0">
                <a:latin typeface="Cambria Math" panose="02040503050406030204" pitchFamily="18" charset="0"/>
                <a:ea typeface="Cambria Math" panose="02040503050406030204" pitchFamily="18" charset="0"/>
              </a:rPr>
              <a:t>30°</a:t>
            </a:r>
            <a:r>
              <a:rPr lang="en-US" altLang="ja-JP" sz="1200" dirty="0"/>
              <a:t> </a:t>
            </a:r>
            <a:r>
              <a:rPr lang="ja-JP" altLang="en-US" dirty="0"/>
              <a:t>の斜面上にとりつけたところ，糸が水平となってつりあった．このとき，球が斜面から受ける反力，および糸の張力を求めよ．ただし，球と斜面の接触はなめらかであるとし，</a:t>
            </a:r>
            <a:r>
              <a:rPr lang="ja-JP" altLang="en-US" dirty="0">
                <a:solidFill>
                  <a:srgbClr val="C00000"/>
                </a:solidFill>
              </a:rPr>
              <a:t>重力加速度は</a:t>
            </a:r>
            <a:r>
              <a:rPr lang="ja-JP" altLang="en-US" sz="1200" dirty="0"/>
              <a:t> </a:t>
            </a:r>
            <a:r>
              <a:rPr lang="en-US" altLang="ja-JP" dirty="0">
                <a:solidFill>
                  <a:srgbClr val="C000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10.0 [m/s</a:t>
            </a:r>
            <a:r>
              <a:rPr lang="en-US" altLang="ja-JP" baseline="30000" dirty="0">
                <a:solidFill>
                  <a:srgbClr val="C000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2</a:t>
            </a:r>
            <a:r>
              <a:rPr lang="en-US" altLang="ja-JP" dirty="0">
                <a:solidFill>
                  <a:srgbClr val="C000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]</a:t>
            </a:r>
            <a:r>
              <a:rPr lang="en-US" altLang="ja-JP" dirty="0">
                <a:solidFill>
                  <a:srgbClr val="C00000"/>
                </a:solidFill>
              </a:rPr>
              <a:t> </a:t>
            </a:r>
            <a:r>
              <a:rPr lang="ja-JP" altLang="en-US" dirty="0">
                <a:solidFill>
                  <a:srgbClr val="C00000"/>
                </a:solidFill>
              </a:rPr>
              <a:t>として</a:t>
            </a:r>
            <a:r>
              <a:rPr lang="ja-JP" altLang="en-US" sz="1200" dirty="0">
                <a:solidFill>
                  <a:srgbClr val="C00000"/>
                </a:solidFill>
              </a:rPr>
              <a:t> </a:t>
            </a:r>
            <a:r>
              <a:rPr lang="ja-JP" altLang="en-US" dirty="0"/>
              <a:t>計算せよ．</a:t>
            </a:r>
            <a:endParaRPr kumimoji="1" lang="en-US" altLang="ja-JP" dirty="0"/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id="{23EA331B-C957-4B0F-BB3B-2F9E561B54C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2273" y="3429000"/>
            <a:ext cx="3600450" cy="28803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3513014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図 9">
            <a:extLst>
              <a:ext uri="{FF2B5EF4-FFF2-40B4-BE49-F238E27FC236}">
                <a16:creationId xmlns:a16="http://schemas.microsoft.com/office/drawing/2014/main" id="{AA3F31E0-5904-4DA2-A914-91027BE1946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2273" y="3429000"/>
            <a:ext cx="3600450" cy="2880360"/>
          </a:xfrm>
          <a:prstGeom prst="rect">
            <a:avLst/>
          </a:prstGeom>
        </p:spPr>
      </p:pic>
      <p:pic>
        <p:nvPicPr>
          <p:cNvPr id="7" name="図 6">
            <a:extLst>
              <a:ext uri="{FF2B5EF4-FFF2-40B4-BE49-F238E27FC236}">
                <a16:creationId xmlns:a16="http://schemas.microsoft.com/office/drawing/2014/main" id="{55384BFD-0BDC-49FE-A2F4-D71FBDE4893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2273" y="3429000"/>
            <a:ext cx="3600450" cy="2880360"/>
          </a:xfrm>
          <a:prstGeom prst="rect">
            <a:avLst/>
          </a:prstGeom>
        </p:spPr>
      </p:pic>
      <p:sp>
        <p:nvSpPr>
          <p:cNvPr id="4" name="タイトル 3">
            <a:extLst>
              <a:ext uri="{FF2B5EF4-FFF2-40B4-BE49-F238E27FC236}">
                <a16:creationId xmlns:a16="http://schemas.microsoft.com/office/drawing/2014/main" id="{E0516C50-CF38-4836-A192-E033794E31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第</a:t>
            </a:r>
            <a:r>
              <a:rPr lang="ja-JP" altLang="en-US" sz="1200" dirty="0"/>
              <a:t> </a:t>
            </a:r>
            <a:r>
              <a:rPr kumimoji="1" lang="en-US" altLang="ja-JP" dirty="0"/>
              <a:t>3</a:t>
            </a:r>
            <a:r>
              <a:rPr lang="en-US" altLang="ja-JP" sz="1200" dirty="0"/>
              <a:t> </a:t>
            </a:r>
            <a:r>
              <a:rPr kumimoji="1" lang="ja-JP" altLang="en-US" dirty="0"/>
              <a:t>回講義 小テスト  考え方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コンテンツ プレースホルダー 4">
                <a:extLst>
                  <a:ext uri="{FF2B5EF4-FFF2-40B4-BE49-F238E27FC236}">
                    <a16:creationId xmlns:a16="http://schemas.microsoft.com/office/drawing/2014/main" id="{EE54E304-E49B-4B4D-9BE9-610CBA3DD20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kumimoji="1" lang="ja-JP" altLang="en-US" dirty="0"/>
                  <a:t>教科書 </a:t>
                </a:r>
                <a:r>
                  <a:rPr kumimoji="1" lang="en-US" altLang="ja-JP" dirty="0"/>
                  <a:t>2.1</a:t>
                </a:r>
                <a:r>
                  <a:rPr kumimoji="1" lang="ja-JP" altLang="en-US" dirty="0"/>
                  <a:t>節，</a:t>
                </a:r>
                <a:r>
                  <a:rPr kumimoji="1" lang="en-US" altLang="ja-JP" dirty="0"/>
                  <a:t>2.2</a:t>
                </a:r>
                <a:r>
                  <a:rPr kumimoji="1" lang="ja-JP" altLang="en-US" dirty="0"/>
                  <a:t>節を参照．</a:t>
                </a:r>
                <a:endParaRPr kumimoji="1" lang="en-US" altLang="ja-JP" dirty="0"/>
              </a:p>
              <a:p>
                <a:pPr marL="0" indent="0">
                  <a:buNone/>
                </a:pPr>
                <a:r>
                  <a:rPr lang="ja-JP" altLang="en-US" dirty="0"/>
                  <a:t>まずやることは，作用している力をもれなく正確に列挙すること：重力</a:t>
                </a:r>
                <a:r>
                  <a:rPr lang="ja-JP" altLang="en-US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ja-JP" i="1" dirty="0" smtClean="0">
                        <a:latin typeface="Cambria Math" panose="02040503050406030204" pitchFamily="18" charset="0"/>
                      </a:rPr>
                      <m:t>𝑚</m:t>
                    </m:r>
                    <m:r>
                      <a:rPr lang="en-US" altLang="ja-JP" b="1" i="1" dirty="0" smtClean="0">
                        <a:latin typeface="Cambria Math" panose="02040503050406030204" pitchFamily="18" charset="0"/>
                      </a:rPr>
                      <m:t>𝒈</m:t>
                    </m:r>
                  </m:oMath>
                </a14:m>
                <a:r>
                  <a:rPr lang="ja-JP" altLang="en-US" dirty="0" err="1"/>
                  <a:t>，</a:t>
                </a:r>
                <a:r>
                  <a:rPr lang="ja-JP" altLang="en-US" dirty="0"/>
                  <a:t>糸の張力</a:t>
                </a:r>
                <a:r>
                  <a:rPr lang="ja-JP" altLang="en-US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ja-JP" b="1" i="1" dirty="0" smtClean="0">
                        <a:latin typeface="Cambria Math" panose="02040503050406030204" pitchFamily="18" charset="0"/>
                      </a:rPr>
                      <m:t>𝑻</m:t>
                    </m:r>
                  </m:oMath>
                </a14:m>
                <a:r>
                  <a:rPr lang="en-US" altLang="ja-JP" dirty="0"/>
                  <a:t>, </a:t>
                </a:r>
                <a:r>
                  <a:rPr lang="ja-JP" altLang="en-US" dirty="0"/>
                  <a:t>斜面からの反力</a:t>
                </a:r>
                <a:r>
                  <a:rPr lang="ja-JP" altLang="en-US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ja-JP" b="1" i="1" dirty="0" smtClean="0">
                        <a:latin typeface="Cambria Math" panose="02040503050406030204" pitchFamily="18" charset="0"/>
                      </a:rPr>
                      <m:t>𝑹</m:t>
                    </m:r>
                  </m:oMath>
                </a14:m>
                <a:r>
                  <a:rPr lang="ja-JP" altLang="en-US" dirty="0" err="1"/>
                  <a:t>．</a:t>
                </a:r>
                <a:endParaRPr lang="en-US" altLang="ja-JP" dirty="0"/>
              </a:p>
              <a:p>
                <a:pPr marL="0" indent="0">
                  <a:buNone/>
                </a:pPr>
                <a:r>
                  <a:rPr kumimoji="1" lang="ja-JP" altLang="en-US" dirty="0"/>
                  <a:t>接触がなめらかなため</a:t>
                </a:r>
                <a:r>
                  <a:rPr lang="ja-JP" altLang="en-US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kumimoji="1" lang="en-US" altLang="ja-JP" b="1" i="1" dirty="0" smtClean="0">
                        <a:latin typeface="Cambria Math" panose="02040503050406030204" pitchFamily="18" charset="0"/>
                      </a:rPr>
                      <m:t>𝑹</m:t>
                    </m:r>
                  </m:oMath>
                </a14:m>
                <a:r>
                  <a:rPr lang="en-US" altLang="ja-JP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</a:t>
                </a:r>
                <a:r>
                  <a:rPr kumimoji="1" lang="ja-JP" altLang="en-US" dirty="0"/>
                  <a:t>が斜面に垂直であることを考慮すると，これら</a:t>
                </a:r>
                <a:r>
                  <a:rPr lang="ja-JP" altLang="en-US" sz="1200" dirty="0"/>
                  <a:t> </a:t>
                </a:r>
                <a:r>
                  <a:rPr kumimoji="1" lang="en-US" altLang="ja-JP" dirty="0"/>
                  <a:t>3</a:t>
                </a:r>
                <a:r>
                  <a:rPr lang="ja-JP" altLang="en-US" dirty="0"/>
                  <a:t>力の作用線は球の中心を貫いている．</a:t>
                </a:r>
                <a:endParaRPr kumimoji="1" lang="en-US" altLang="ja-JP" dirty="0"/>
              </a:p>
            </p:txBody>
          </p:sp>
        </mc:Choice>
        <mc:Fallback xmlns="">
          <p:sp>
            <p:nvSpPr>
              <p:cNvPr id="5" name="コンテンツ プレースホルダー 4">
                <a:extLst>
                  <a:ext uri="{FF2B5EF4-FFF2-40B4-BE49-F238E27FC236}">
                    <a16:creationId xmlns:a16="http://schemas.microsoft.com/office/drawing/2014/main" id="{EE54E304-E49B-4B4D-9BE9-610CBA3DD20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4"/>
                <a:stretch>
                  <a:fillRect l="-1058" t="-927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8672547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図 6">
            <a:extLst>
              <a:ext uri="{FF2B5EF4-FFF2-40B4-BE49-F238E27FC236}">
                <a16:creationId xmlns:a16="http://schemas.microsoft.com/office/drawing/2014/main" id="{55384BFD-0BDC-49FE-A2F4-D71FBDE4893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90118" y="3388995"/>
            <a:ext cx="3600450" cy="2880360"/>
          </a:xfrm>
          <a:prstGeom prst="rect">
            <a:avLst/>
          </a:prstGeom>
        </p:spPr>
      </p:pic>
      <p:sp>
        <p:nvSpPr>
          <p:cNvPr id="4" name="タイトル 3">
            <a:extLst>
              <a:ext uri="{FF2B5EF4-FFF2-40B4-BE49-F238E27FC236}">
                <a16:creationId xmlns:a16="http://schemas.microsoft.com/office/drawing/2014/main" id="{E0516C50-CF38-4836-A192-E033794E31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第</a:t>
            </a:r>
            <a:r>
              <a:rPr lang="ja-JP" altLang="en-US" sz="1200" dirty="0"/>
              <a:t> </a:t>
            </a:r>
            <a:r>
              <a:rPr kumimoji="1" lang="en-US" altLang="ja-JP" dirty="0"/>
              <a:t>3</a:t>
            </a:r>
            <a:r>
              <a:rPr lang="en-US" altLang="ja-JP" sz="1200" dirty="0"/>
              <a:t> </a:t>
            </a:r>
            <a:r>
              <a:rPr kumimoji="1" lang="ja-JP" altLang="en-US" dirty="0"/>
              <a:t>回講義 小テスト  考え方</a:t>
            </a:r>
          </a:p>
        </p:txBody>
      </p:sp>
      <p:sp>
        <p:nvSpPr>
          <p:cNvPr id="5" name="コンテンツ プレースホルダー 4">
            <a:extLst>
              <a:ext uri="{FF2B5EF4-FFF2-40B4-BE49-F238E27FC236}">
                <a16:creationId xmlns:a16="http://schemas.microsoft.com/office/drawing/2014/main" id="{EE54E304-E49B-4B4D-9BE9-610CBA3DD2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ja-JP" altLang="en-US" dirty="0"/>
              <a:t>力は作用線に沿って動かしても作用は同じ．</a:t>
            </a:r>
            <a:endParaRPr lang="en-US" altLang="ja-JP" dirty="0"/>
          </a:p>
          <a:p>
            <a:pPr marL="0" indent="0">
              <a:buNone/>
            </a:pPr>
            <a:r>
              <a:rPr kumimoji="1" lang="ja-JP" altLang="en-US" dirty="0"/>
              <a:t>したがって，やることは「球重心に作用する</a:t>
            </a:r>
            <a:r>
              <a:rPr lang="ja-JP" altLang="en-US" sz="1200" dirty="0"/>
              <a:t> </a:t>
            </a:r>
            <a:r>
              <a:rPr kumimoji="1" lang="en-US" altLang="ja-JP" dirty="0"/>
              <a:t>3</a:t>
            </a:r>
            <a:r>
              <a:rPr kumimoji="1" lang="ja-JP" altLang="en-US" dirty="0"/>
              <a:t>力のつりあい」を解くだけ．その方法は</a:t>
            </a:r>
            <a:r>
              <a:rPr kumimoji="1" lang="en-US" altLang="ja-JP" dirty="0"/>
              <a:t>…</a:t>
            </a:r>
          </a:p>
          <a:p>
            <a:pPr marL="457200" indent="-457200">
              <a:buAutoNum type="arabicParenBoth"/>
            </a:pPr>
            <a:r>
              <a:rPr lang="ja-JP" altLang="en-US" dirty="0"/>
              <a:t> 水平方向のつりあい式，鉛直方向のつりあい式の連立</a:t>
            </a:r>
            <a:endParaRPr lang="en-US" altLang="ja-JP" dirty="0"/>
          </a:p>
          <a:p>
            <a:pPr marL="457200" indent="-457200">
              <a:buAutoNum type="arabicParenBoth"/>
            </a:pPr>
            <a:r>
              <a:rPr kumimoji="1" lang="en-US" altLang="ja-JP" dirty="0"/>
              <a:t> </a:t>
            </a:r>
            <a:r>
              <a:rPr kumimoji="1" lang="en-US" altLang="ja-JP" dirty="0" err="1"/>
              <a:t>Lami</a:t>
            </a:r>
            <a:r>
              <a:rPr lang="en-US" altLang="ja-JP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kumimoji="1" lang="ja-JP" altLang="en-US" dirty="0"/>
              <a:t>の定理</a:t>
            </a:r>
            <a:endParaRPr kumimoji="1" lang="en-US" altLang="ja-JP" dirty="0"/>
          </a:p>
          <a:p>
            <a:pPr marL="0" indent="0">
              <a:buNone/>
            </a:pPr>
            <a:endParaRPr kumimoji="1" lang="en-US" altLang="ja-JP" dirty="0"/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id="{9576ACB2-625A-4E70-BA65-F73E861D45F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66684" y="3469005"/>
            <a:ext cx="1973580" cy="2800350"/>
          </a:xfrm>
          <a:prstGeom prst="rect">
            <a:avLst/>
          </a:prstGeom>
        </p:spPr>
      </p:pic>
      <p:sp>
        <p:nvSpPr>
          <p:cNvPr id="6" name="矢印: 右 5">
            <a:extLst>
              <a:ext uri="{FF2B5EF4-FFF2-40B4-BE49-F238E27FC236}">
                <a16:creationId xmlns:a16="http://schemas.microsoft.com/office/drawing/2014/main" id="{E32F4D74-79C4-4F1C-A891-C2F55B598237}"/>
              </a:ext>
            </a:extLst>
          </p:cNvPr>
          <p:cNvSpPr/>
          <p:nvPr/>
        </p:nvSpPr>
        <p:spPr>
          <a:xfrm>
            <a:off x="6486633" y="4391838"/>
            <a:ext cx="951722" cy="1010585"/>
          </a:xfrm>
          <a:prstGeom prst="rightArrow">
            <a:avLst/>
          </a:prstGeom>
          <a:solidFill>
            <a:srgbClr val="92D050"/>
          </a:solidFill>
          <a:ln>
            <a:noFill/>
          </a:ln>
          <a:effectLst>
            <a:outerShdw blurRad="76200" dist="1016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48054465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図 6">
            <a:extLst>
              <a:ext uri="{FF2B5EF4-FFF2-40B4-BE49-F238E27FC236}">
                <a16:creationId xmlns:a16="http://schemas.microsoft.com/office/drawing/2014/main" id="{55384BFD-0BDC-49FE-A2F4-D71FBDE4893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7115" y="1142316"/>
            <a:ext cx="3600450" cy="2880360"/>
          </a:xfrm>
          <a:prstGeom prst="rect">
            <a:avLst/>
          </a:prstGeom>
        </p:spPr>
      </p:pic>
      <p:sp>
        <p:nvSpPr>
          <p:cNvPr id="4" name="タイトル 3">
            <a:extLst>
              <a:ext uri="{FF2B5EF4-FFF2-40B4-BE49-F238E27FC236}">
                <a16:creationId xmlns:a16="http://schemas.microsoft.com/office/drawing/2014/main" id="{E0516C50-CF38-4836-A192-E033794E31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第</a:t>
            </a:r>
            <a:r>
              <a:rPr lang="ja-JP" altLang="en-US" sz="1200" dirty="0"/>
              <a:t> </a:t>
            </a:r>
            <a:r>
              <a:rPr kumimoji="1" lang="en-US" altLang="ja-JP" dirty="0"/>
              <a:t>3</a:t>
            </a:r>
            <a:r>
              <a:rPr lang="en-US" altLang="ja-JP" sz="1200" dirty="0"/>
              <a:t> </a:t>
            </a:r>
            <a:r>
              <a:rPr kumimoji="1" lang="ja-JP" altLang="en-US" dirty="0"/>
              <a:t>回講義 小テスト  解答例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コンテンツ プレースホルダー 4">
                <a:extLst>
                  <a:ext uri="{FF2B5EF4-FFF2-40B4-BE49-F238E27FC236}">
                    <a16:creationId xmlns:a16="http://schemas.microsoft.com/office/drawing/2014/main" id="{EE54E304-E49B-4B4D-9BE9-610CBA3DD20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kumimoji="1" lang="ja-JP" altLang="en-US" dirty="0"/>
                  <a:t>球質量を</a:t>
                </a:r>
                <a:r>
                  <a:rPr lang="ja-JP" altLang="en-US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kumimoji="1" lang="en-US" altLang="ja-JP" i="1" dirty="0" smtClean="0">
                        <a:latin typeface="Cambria Math" panose="02040503050406030204" pitchFamily="18" charset="0"/>
                      </a:rPr>
                      <m:t>𝑚</m:t>
                    </m:r>
                    <m:r>
                      <a:rPr kumimoji="1" lang="en-US" altLang="ja-JP" i="1" dirty="0" smtClean="0">
                        <a:latin typeface="Cambria Math" panose="02040503050406030204" pitchFamily="18" charset="0"/>
                      </a:rPr>
                      <m:t> (=10.0)</m:t>
                    </m:r>
                  </m:oMath>
                </a14:m>
                <a:r>
                  <a:rPr kumimoji="1" lang="en-US" altLang="ja-JP" dirty="0"/>
                  <a:t> </a:t>
                </a:r>
                <a:r>
                  <a:rPr kumimoji="1" lang="en-US" altLang="ja-JP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[kg]</a:t>
                </a:r>
                <a:r>
                  <a:rPr kumimoji="1" lang="ja-JP" altLang="en-US" dirty="0"/>
                  <a:t>，重力加速度の大きさを</a:t>
                </a:r>
                <a:br>
                  <a:rPr kumimoji="1" lang="en-US" altLang="ja-JP" dirty="0"/>
                </a:br>
                <a14:m>
                  <m:oMath xmlns:m="http://schemas.openxmlformats.org/officeDocument/2006/math">
                    <m:r>
                      <a:rPr kumimoji="1" lang="en-US" altLang="ja-JP" i="1" dirty="0" smtClean="0">
                        <a:latin typeface="Cambria Math" panose="02040503050406030204" pitchFamily="18" charset="0"/>
                      </a:rPr>
                      <m:t>𝑔</m:t>
                    </m:r>
                    <m:r>
                      <a:rPr kumimoji="1" lang="en-US" altLang="ja-JP" i="1" dirty="0" smtClean="0">
                        <a:latin typeface="Cambria Math" panose="02040503050406030204" pitchFamily="18" charset="0"/>
                      </a:rPr>
                      <m:t> (=10.0)</m:t>
                    </m:r>
                  </m:oMath>
                </a14:m>
                <a:r>
                  <a:rPr kumimoji="1" lang="en-US" altLang="ja-JP" dirty="0"/>
                  <a:t> </a:t>
                </a:r>
                <a:r>
                  <a:rPr kumimoji="1" lang="en-US" altLang="ja-JP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[m/s</a:t>
                </a:r>
                <a:r>
                  <a:rPr kumimoji="1" lang="en-US" altLang="ja-JP" baseline="300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2</a:t>
                </a:r>
                <a:r>
                  <a:rPr kumimoji="1" lang="en-US" altLang="ja-JP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]</a:t>
                </a:r>
                <a:r>
                  <a:rPr kumimoji="1" lang="ja-JP" altLang="en-US" dirty="0"/>
                  <a:t>とする．</a:t>
                </a:r>
                <a:endParaRPr kumimoji="1" lang="en-US" altLang="ja-JP" dirty="0"/>
              </a:p>
              <a:p>
                <a:pPr marL="0" indent="0">
                  <a:buNone/>
                </a:pPr>
                <a:r>
                  <a:rPr kumimoji="1" lang="ja-JP" altLang="en-US" dirty="0"/>
                  <a:t>上図に示すとおり，作用している力は，球重心に</a:t>
                </a:r>
                <a:br>
                  <a:rPr kumimoji="1" lang="en-US" altLang="ja-JP" dirty="0"/>
                </a:br>
                <a:r>
                  <a:rPr kumimoji="1" lang="ja-JP" altLang="en-US" dirty="0"/>
                  <a:t>作用する重力</a:t>
                </a:r>
                <a:r>
                  <a:rPr lang="ja-JP" altLang="en-US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ja-JP" i="1" dirty="0">
                        <a:latin typeface="Cambria Math" panose="02040503050406030204" pitchFamily="18" charset="0"/>
                      </a:rPr>
                      <m:t>𝑚</m:t>
                    </m:r>
                    <m:r>
                      <a:rPr lang="en-US" altLang="ja-JP" b="1" i="1" dirty="0">
                        <a:latin typeface="Cambria Math" panose="02040503050406030204" pitchFamily="18" charset="0"/>
                      </a:rPr>
                      <m:t>𝒈</m:t>
                    </m:r>
                  </m:oMath>
                </a14:m>
                <a:r>
                  <a:rPr kumimoji="1" lang="ja-JP" altLang="en-US" dirty="0"/>
                  <a:t>，糸の張力</a:t>
                </a:r>
                <a:r>
                  <a:rPr lang="ja-JP" altLang="en-US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ja-JP" b="1" i="1" dirty="0">
                        <a:latin typeface="Cambria Math" panose="02040503050406030204" pitchFamily="18" charset="0"/>
                      </a:rPr>
                      <m:t>𝑻</m:t>
                    </m:r>
                  </m:oMath>
                </a14:m>
                <a:r>
                  <a:rPr kumimoji="1" lang="ja-JP" altLang="en-US" dirty="0" err="1"/>
                  <a:t>，</a:t>
                </a:r>
                <a:r>
                  <a:rPr kumimoji="1" lang="ja-JP" altLang="en-US" dirty="0"/>
                  <a:t>斜面からの反力</a:t>
                </a:r>
                <a:br>
                  <a:rPr lang="en-US" altLang="ja-JP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</a:br>
                <a14:m>
                  <m:oMath xmlns:m="http://schemas.openxmlformats.org/officeDocument/2006/math">
                    <m:r>
                      <a:rPr lang="en-US" altLang="ja-JP" b="1" i="1" dirty="0">
                        <a:latin typeface="Cambria Math" panose="02040503050406030204" pitchFamily="18" charset="0"/>
                      </a:rPr>
                      <m:t>𝑹</m:t>
                    </m:r>
                  </m:oMath>
                </a14:m>
                <a:r>
                  <a:rPr lang="en-US" altLang="ja-JP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</a:t>
                </a:r>
                <a:r>
                  <a:rPr kumimoji="1" lang="ja-JP" altLang="en-US" dirty="0"/>
                  <a:t>である．</a:t>
                </a:r>
                <a:endParaRPr kumimoji="1" lang="en-US" altLang="ja-JP" dirty="0"/>
              </a:p>
              <a:p>
                <a:pPr marL="0" indent="0">
                  <a:buNone/>
                </a:pPr>
                <a:r>
                  <a:rPr kumimoji="1" lang="ja-JP" altLang="en-US" dirty="0"/>
                  <a:t>球と斜面の接触はなめらかなので，</a:t>
                </a:r>
                <a14:m>
                  <m:oMath xmlns:m="http://schemas.openxmlformats.org/officeDocument/2006/math">
                    <m:r>
                      <a:rPr lang="en-US" altLang="ja-JP" b="1" i="1" dirty="0">
                        <a:latin typeface="Cambria Math" panose="02040503050406030204" pitchFamily="18" charset="0"/>
                      </a:rPr>
                      <m:t>𝑹</m:t>
                    </m:r>
                  </m:oMath>
                </a14:m>
                <a:r>
                  <a:rPr lang="en-US" altLang="ja-JP" sz="1200" dirty="0"/>
                  <a:t> </a:t>
                </a:r>
                <a:r>
                  <a:rPr lang="ja-JP" altLang="en-US" dirty="0"/>
                  <a:t>は斜面に</a:t>
                </a:r>
                <a:br>
                  <a:rPr lang="en-US" altLang="ja-JP" dirty="0"/>
                </a:br>
                <a:r>
                  <a:rPr lang="ja-JP" altLang="en-US" dirty="0"/>
                  <a:t>垂直である．</a:t>
                </a:r>
                <a:endParaRPr lang="en-US" altLang="ja-JP" dirty="0"/>
              </a:p>
              <a:p>
                <a:pPr marL="0" indent="0">
                  <a:buNone/>
                </a:pPr>
                <a:r>
                  <a:rPr kumimoji="1" lang="ja-JP" altLang="en-US" dirty="0"/>
                  <a:t>したがって，この</a:t>
                </a:r>
                <a:r>
                  <a:rPr lang="ja-JP" altLang="en-US" sz="1200" dirty="0"/>
                  <a:t> </a:t>
                </a:r>
                <a:r>
                  <a:rPr kumimoji="1" lang="en-US" altLang="ja-JP" dirty="0"/>
                  <a:t>3</a:t>
                </a:r>
                <a:r>
                  <a:rPr kumimoji="1" lang="ja-JP" altLang="en-US" dirty="0"/>
                  <a:t>力の作用線は重心を通る．</a:t>
                </a:r>
                <a:endParaRPr kumimoji="1" lang="en-US" altLang="ja-JP" dirty="0"/>
              </a:p>
            </p:txBody>
          </p:sp>
        </mc:Choice>
        <mc:Fallback xmlns="">
          <p:sp>
            <p:nvSpPr>
              <p:cNvPr id="5" name="コンテンツ プレースホルダー 4">
                <a:extLst>
                  <a:ext uri="{FF2B5EF4-FFF2-40B4-BE49-F238E27FC236}">
                    <a16:creationId xmlns:a16="http://schemas.microsoft.com/office/drawing/2014/main" id="{EE54E304-E49B-4B4D-9BE9-610CBA3DD20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3"/>
                <a:stretch>
                  <a:fillRect l="-847" t="-1506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図 2">
            <a:extLst>
              <a:ext uri="{FF2B5EF4-FFF2-40B4-BE49-F238E27FC236}">
                <a16:creationId xmlns:a16="http://schemas.microsoft.com/office/drawing/2014/main" id="{9576ACB2-625A-4E70-BA65-F73E861D45F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76045" y="3512966"/>
            <a:ext cx="1973580" cy="2800350"/>
          </a:xfrm>
          <a:prstGeom prst="rect">
            <a:avLst/>
          </a:prstGeom>
        </p:spPr>
      </p:pic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D45F60C3-730B-4B14-9125-3851EBC4D17C}"/>
              </a:ext>
            </a:extLst>
          </p:cNvPr>
          <p:cNvSpPr txBox="1"/>
          <p:nvPr/>
        </p:nvSpPr>
        <p:spPr>
          <a:xfrm>
            <a:off x="1782764" y="5913206"/>
            <a:ext cx="616867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000" b="1" dirty="0">
                <a:solidFill>
                  <a:schemeClr val="accent2"/>
                </a:solidFill>
              </a:rPr>
              <a:t>※ </a:t>
            </a:r>
            <a:r>
              <a:rPr lang="ja-JP" altLang="en-US" sz="2000" b="1" dirty="0">
                <a:solidFill>
                  <a:schemeClr val="accent2"/>
                </a:solidFill>
              </a:rPr>
              <a:t>どこを太字，どこを細字で書いているかに注意！</a:t>
            </a:r>
          </a:p>
        </p:txBody>
      </p:sp>
    </p:spTree>
    <p:extLst>
      <p:ext uri="{BB962C8B-B14F-4D97-AF65-F5344CB8AC3E}">
        <p14:creationId xmlns:p14="http://schemas.microsoft.com/office/powerpoint/2010/main" val="3014776728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>
            <a:extLst>
              <a:ext uri="{FF2B5EF4-FFF2-40B4-BE49-F238E27FC236}">
                <a16:creationId xmlns:a16="http://schemas.microsoft.com/office/drawing/2014/main" id="{71AE11A0-CAA2-2A23-76B9-99FE9A26C45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7115" y="1142316"/>
            <a:ext cx="3600450" cy="2880360"/>
          </a:xfrm>
          <a:prstGeom prst="rect">
            <a:avLst/>
          </a:prstGeom>
        </p:spPr>
      </p:pic>
      <p:pic>
        <p:nvPicPr>
          <p:cNvPr id="6" name="図 5">
            <a:extLst>
              <a:ext uri="{FF2B5EF4-FFF2-40B4-BE49-F238E27FC236}">
                <a16:creationId xmlns:a16="http://schemas.microsoft.com/office/drawing/2014/main" id="{56ADFFEE-A6C7-C7D7-5491-8D527C89A9D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76045" y="3512966"/>
            <a:ext cx="1973580" cy="2800350"/>
          </a:xfrm>
          <a:prstGeom prst="rect">
            <a:avLst/>
          </a:prstGeom>
        </p:spPr>
      </p:pic>
      <p:sp>
        <p:nvSpPr>
          <p:cNvPr id="4" name="タイトル 3">
            <a:extLst>
              <a:ext uri="{FF2B5EF4-FFF2-40B4-BE49-F238E27FC236}">
                <a16:creationId xmlns:a16="http://schemas.microsoft.com/office/drawing/2014/main" id="{E0516C50-CF38-4836-A192-E033794E31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第</a:t>
            </a:r>
            <a:r>
              <a:rPr lang="ja-JP" altLang="en-US" sz="1200" dirty="0"/>
              <a:t> </a:t>
            </a:r>
            <a:r>
              <a:rPr kumimoji="1" lang="en-US" altLang="ja-JP" dirty="0"/>
              <a:t>3</a:t>
            </a:r>
            <a:r>
              <a:rPr lang="en-US" altLang="ja-JP" sz="1200" dirty="0"/>
              <a:t> </a:t>
            </a:r>
            <a:r>
              <a:rPr kumimoji="1" lang="ja-JP" altLang="en-US" dirty="0"/>
              <a:t>回講義 小テスト  解答例 </a:t>
            </a:r>
            <a:r>
              <a:rPr kumimoji="1" lang="en-US" altLang="ja-JP" dirty="0"/>
              <a:t>1</a:t>
            </a:r>
            <a:r>
              <a:rPr kumimoji="1" lang="ja-JP" altLang="en-US" dirty="0"/>
              <a:t>：水平・鉛直のつりあい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コンテンツ プレースホルダー 4">
                <a:extLst>
                  <a:ext uri="{FF2B5EF4-FFF2-40B4-BE49-F238E27FC236}">
                    <a16:creationId xmlns:a16="http://schemas.microsoft.com/office/drawing/2014/main" id="{EE54E304-E49B-4B4D-9BE9-610CBA3DD20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ja-JP" altLang="en-US" dirty="0"/>
                  <a:t>図中，水平右方向に</a:t>
                </a:r>
                <a:r>
                  <a:rPr lang="ja-JP" altLang="en-US" sz="1200" dirty="0"/>
                  <a:t> </a:t>
                </a:r>
                <a14:m>
                  <m:oMath xmlns:m="http://schemas.openxmlformats.org/officeDocument/2006/math">
                    <m:r>
                      <a:rPr lang="en-US" altLang="ja-JP" i="1" dirty="0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altLang="ja-JP" sz="1200" dirty="0"/>
                  <a:t> </a:t>
                </a:r>
                <a:r>
                  <a:rPr lang="ja-JP" altLang="en-US" dirty="0"/>
                  <a:t>軸，鉛直上</a:t>
                </a:r>
                <a:br>
                  <a:rPr lang="en-US" altLang="ja-JP" dirty="0"/>
                </a:br>
                <a:r>
                  <a:rPr lang="ja-JP" altLang="en-US" dirty="0"/>
                  <a:t>方向に</a:t>
                </a:r>
                <a:r>
                  <a:rPr lang="ja-JP" altLang="en-US" sz="1200" dirty="0"/>
                  <a:t> </a:t>
                </a:r>
                <a14:m>
                  <m:oMath xmlns:m="http://schemas.openxmlformats.org/officeDocument/2006/math">
                    <m:r>
                      <a:rPr lang="en-US" altLang="ja-JP" i="1" dirty="0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US" altLang="ja-JP" sz="1200" dirty="0"/>
                  <a:t> </a:t>
                </a:r>
                <a:r>
                  <a:rPr lang="ja-JP" altLang="en-US" dirty="0"/>
                  <a:t>軸をとる．</a:t>
                </a:r>
                <a:endParaRPr lang="en-US" altLang="ja-JP" dirty="0"/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kumimoji="1" lang="en-US" altLang="ja-JP" i="1" dirty="0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altLang="ja-JP" sz="1200" dirty="0"/>
                  <a:t> </a:t>
                </a:r>
                <a:r>
                  <a:rPr kumimoji="1" lang="ja-JP" altLang="en-US" dirty="0"/>
                  <a:t>軸方向の力のつりあいから，</a:t>
                </a:r>
                <a:endParaRPr kumimoji="1" lang="en-US" altLang="ja-JP" dirty="0"/>
              </a:p>
              <a:p>
                <a:pPr marL="0" indent="0">
                  <a:buNone/>
                </a:pPr>
                <a:r>
                  <a:rPr kumimoji="1" lang="ja-JP" altLang="en-US" b="0" dirty="0"/>
                  <a:t>　</a:t>
                </a:r>
                <a14:m>
                  <m:oMath xmlns:m="http://schemas.openxmlformats.org/officeDocument/2006/math">
                    <m:r>
                      <a:rPr kumimoji="1" lang="en-US" altLang="ja-JP" b="0" i="1" smtClean="0">
                        <a:latin typeface="Cambria Math" panose="02040503050406030204" pitchFamily="18" charset="0"/>
                      </a:rPr>
                      <m:t>𝑇</m:t>
                    </m:r>
                    <m:r>
                      <a:rPr kumimoji="1" lang="en-US" altLang="ja-JP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kumimoji="1" lang="en-US" altLang="ja-JP" b="0" i="1" smtClean="0">
                        <a:latin typeface="Cambria Math" panose="02040503050406030204" pitchFamily="18" charset="0"/>
                      </a:rPr>
                      <m:t>𝑅</m:t>
                    </m:r>
                    <m:func>
                      <m:funcPr>
                        <m:ctrlPr>
                          <a:rPr kumimoji="1" lang="en-US" altLang="ja-JP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kumimoji="1" lang="en-US" altLang="ja-JP" b="0" i="0" smtClean="0"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r>
                          <a:rPr kumimoji="1" lang="en-US" altLang="ja-JP" b="0" i="1" smtClean="0">
                            <a:latin typeface="Cambria Math" panose="02040503050406030204" pitchFamily="18" charset="0"/>
                          </a:rPr>
                          <m:t>120</m:t>
                        </m:r>
                        <m:r>
                          <a:rPr lang="en-US" altLang="ja-JP" i="1">
                            <a:latin typeface="Cambria Math" panose="02040503050406030204" pitchFamily="18" charset="0"/>
                          </a:rPr>
                          <m:t>°</m:t>
                        </m:r>
                      </m:e>
                    </m:func>
                    <m:r>
                      <a:rPr kumimoji="1" lang="en-US" altLang="ja-JP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kumimoji="1" lang="en-US" altLang="ja-JP" dirty="0"/>
                  <a:t>  (1)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kumimoji="1" lang="en-US" altLang="ja-JP" i="1" dirty="0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US" altLang="ja-JP" sz="1200" dirty="0"/>
                  <a:t> </a:t>
                </a:r>
                <a:r>
                  <a:rPr kumimoji="1" lang="ja-JP" altLang="en-US" dirty="0"/>
                  <a:t>軸方向の力のつりあいから，</a:t>
                </a:r>
                <a:endParaRPr kumimoji="1" lang="en-US" altLang="ja-JP" dirty="0"/>
              </a:p>
              <a:p>
                <a:pPr marL="0" indent="0">
                  <a:buNone/>
                </a:pPr>
                <a:r>
                  <a:rPr kumimoji="1" lang="ja-JP" altLang="en-US" b="0" dirty="0"/>
                  <a:t>　</a:t>
                </a:r>
                <a14:m>
                  <m:oMath xmlns:m="http://schemas.openxmlformats.org/officeDocument/2006/math">
                    <m:r>
                      <a:rPr kumimoji="1" lang="en-US" altLang="ja-JP" b="0" i="1" smtClean="0">
                        <a:latin typeface="Cambria Math" panose="02040503050406030204" pitchFamily="18" charset="0"/>
                      </a:rPr>
                      <m:t>𝑅</m:t>
                    </m:r>
                    <m:func>
                      <m:funcPr>
                        <m:ctrlPr>
                          <a:rPr kumimoji="1" lang="en-US" altLang="ja-JP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kumimoji="1" lang="en-US" altLang="ja-JP" b="0" i="0" smtClean="0"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r>
                          <a:rPr kumimoji="1" lang="en-US" altLang="ja-JP" b="0" i="1" smtClean="0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US" altLang="ja-JP" i="1">
                            <a:latin typeface="Cambria Math" panose="02040503050406030204" pitchFamily="18" charset="0"/>
                          </a:rPr>
                          <m:t>20</m:t>
                        </m:r>
                        <m:r>
                          <a:rPr lang="en-US" altLang="ja-JP" i="1" smtClean="0">
                            <a:latin typeface="Cambria Math" panose="02040503050406030204" pitchFamily="18" charset="0"/>
                          </a:rPr>
                          <m:t>°</m:t>
                        </m:r>
                      </m:e>
                    </m:func>
                    <m:r>
                      <a:rPr kumimoji="1" lang="en-US" altLang="ja-JP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kumimoji="1" lang="en-US" altLang="ja-JP" b="0" i="1" smtClean="0">
                        <a:latin typeface="Cambria Math" panose="02040503050406030204" pitchFamily="18" charset="0"/>
                      </a:rPr>
                      <m:t>𝑚𝑔</m:t>
                    </m:r>
                    <m:r>
                      <a:rPr kumimoji="1" lang="en-US" altLang="ja-JP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kumimoji="1" lang="en-US" altLang="ja-JP" dirty="0"/>
                  <a:t>  (2)</a:t>
                </a:r>
              </a:p>
              <a:p>
                <a:pPr marL="0" indent="0">
                  <a:buNone/>
                </a:pPr>
                <a:r>
                  <a:rPr lang="ja-JP" altLang="en-US" dirty="0"/>
                  <a:t>式 </a:t>
                </a:r>
                <a:r>
                  <a:rPr lang="en-US" altLang="ja-JP" dirty="0"/>
                  <a:t>(2) </a:t>
                </a:r>
                <a:r>
                  <a:rPr lang="ja-JP" altLang="en-US" dirty="0"/>
                  <a:t>から，</a:t>
                </a:r>
                <a:endParaRPr lang="en-US" altLang="ja-JP" dirty="0"/>
              </a:p>
              <a:p>
                <a:pPr marL="0" indent="0">
                  <a:buNone/>
                </a:pPr>
                <a:r>
                  <a:rPr kumimoji="1" lang="ja-JP" altLang="en-US" b="0" dirty="0"/>
                  <a:t>　</a:t>
                </a:r>
                <a14:m>
                  <m:oMath xmlns:m="http://schemas.openxmlformats.org/officeDocument/2006/math">
                    <m:r>
                      <a:rPr kumimoji="1" lang="en-US" altLang="ja-JP" b="0" i="1" smtClean="0">
                        <a:latin typeface="Cambria Math" panose="02040503050406030204" pitchFamily="18" charset="0"/>
                      </a:rPr>
                      <m:t>𝑅</m:t>
                    </m:r>
                    <m:r>
                      <a:rPr kumimoji="1" lang="en-US" altLang="ja-JP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kumimoji="1" lang="en-US" altLang="ja-JP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kumimoji="1" lang="en-US" altLang="ja-JP" b="0" i="1" smtClean="0">
                            <a:latin typeface="Cambria Math" panose="02040503050406030204" pitchFamily="18" charset="0"/>
                          </a:rPr>
                          <m:t>𝑚𝑔</m:t>
                        </m:r>
                      </m:num>
                      <m:den>
                        <m:func>
                          <m:funcPr>
                            <m:ctrlPr>
                              <a:rPr kumimoji="1" lang="en-US" altLang="ja-JP" b="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kumimoji="1" lang="en-US" altLang="ja-JP" b="0" i="0" smtClean="0">
                                <a:latin typeface="Cambria Math" panose="02040503050406030204" pitchFamily="18" charset="0"/>
                              </a:rPr>
                              <m:t>sin</m:t>
                            </m:r>
                          </m:fName>
                          <m:e>
                            <m:r>
                              <a:rPr kumimoji="1" lang="en-US" altLang="ja-JP" b="0" i="1" smtClean="0">
                                <a:latin typeface="Cambria Math" panose="02040503050406030204" pitchFamily="18" charset="0"/>
                              </a:rPr>
                              <m:t>120</m:t>
                            </m:r>
                            <m:r>
                              <a:rPr lang="en-US" altLang="ja-JP" i="1">
                                <a:latin typeface="Cambria Math" panose="02040503050406030204" pitchFamily="18" charset="0"/>
                              </a:rPr>
                              <m:t>°</m:t>
                            </m:r>
                          </m:e>
                        </m:func>
                      </m:den>
                    </m:f>
                    <m:r>
                      <a:rPr kumimoji="1" lang="en-US" altLang="ja-JP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kumimoji="1" lang="en-US" altLang="ja-JP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kumimoji="1" lang="en-US" altLang="ja-JP" b="0" i="1" smtClean="0">
                            <a:latin typeface="Cambria Math" panose="02040503050406030204" pitchFamily="18" charset="0"/>
                          </a:rPr>
                          <m:t>200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kumimoji="1" lang="en-US" altLang="ja-JP" b="0" i="1" smtClean="0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kumimoji="1" lang="en-US" altLang="ja-JP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e>
                        </m:rad>
                      </m:den>
                    </m:f>
                    <m:r>
                      <a:rPr kumimoji="1" lang="en-US" altLang="ja-JP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≈115</m:t>
                    </m:r>
                  </m:oMath>
                </a14:m>
                <a:r>
                  <a:rPr kumimoji="1" lang="en-US" altLang="ja-JP" dirty="0"/>
                  <a:t> </a:t>
                </a:r>
                <a:r>
                  <a:rPr kumimoji="1" lang="en-US" altLang="ja-JP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[N]</a:t>
                </a:r>
                <a:r>
                  <a:rPr kumimoji="1" lang="ja-JP" altLang="en-US" dirty="0" err="1"/>
                  <a:t>．</a:t>
                </a:r>
                <a:endParaRPr kumimoji="1" lang="en-US" altLang="ja-JP" dirty="0"/>
              </a:p>
              <a:p>
                <a:pPr marL="0" indent="0">
                  <a:buNone/>
                </a:pPr>
                <a:r>
                  <a:rPr lang="ja-JP" altLang="en-US" dirty="0"/>
                  <a:t>式 </a:t>
                </a:r>
                <a:r>
                  <a:rPr lang="en-US" altLang="ja-JP" dirty="0"/>
                  <a:t>(1) </a:t>
                </a:r>
                <a:r>
                  <a:rPr lang="ja-JP" altLang="en-US" dirty="0"/>
                  <a:t>に代入し，</a:t>
                </a:r>
                <a:endParaRPr lang="en-US" altLang="ja-JP" dirty="0"/>
              </a:p>
              <a:p>
                <a:pPr marL="0" indent="0">
                  <a:buNone/>
                </a:pPr>
                <a:r>
                  <a:rPr kumimoji="1" lang="ja-JP" altLang="en-US" b="0" dirty="0"/>
                  <a:t>　</a:t>
                </a:r>
                <a14:m>
                  <m:oMath xmlns:m="http://schemas.openxmlformats.org/officeDocument/2006/math">
                    <m:r>
                      <a:rPr kumimoji="1" lang="en-US" altLang="ja-JP" b="0" i="1" smtClean="0">
                        <a:latin typeface="Cambria Math" panose="02040503050406030204" pitchFamily="18" charset="0"/>
                      </a:rPr>
                      <m:t>𝑇</m:t>
                    </m:r>
                    <m:r>
                      <a:rPr kumimoji="1" lang="en-US" altLang="ja-JP" b="0" i="1" smtClean="0">
                        <a:latin typeface="Cambria Math" panose="02040503050406030204" pitchFamily="18" charset="0"/>
                      </a:rPr>
                      <m:t>=−</m:t>
                    </m:r>
                    <m:r>
                      <a:rPr kumimoji="1" lang="en-US" altLang="ja-JP" b="0" i="1" smtClean="0">
                        <a:latin typeface="Cambria Math" panose="02040503050406030204" pitchFamily="18" charset="0"/>
                      </a:rPr>
                      <m:t>𝑅</m:t>
                    </m:r>
                    <m:func>
                      <m:funcPr>
                        <m:ctrlPr>
                          <a:rPr lang="en-US" altLang="ja-JP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altLang="ja-JP"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r>
                          <a:rPr lang="en-US" altLang="ja-JP" i="1">
                            <a:latin typeface="Cambria Math" panose="02040503050406030204" pitchFamily="18" charset="0"/>
                          </a:rPr>
                          <m:t>120°</m:t>
                        </m:r>
                      </m:e>
                    </m:func>
                    <m:r>
                      <a:rPr kumimoji="1" lang="en-US" altLang="ja-JP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kumimoji="1" lang="en-US" altLang="ja-JP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kumimoji="1" lang="en-US" altLang="ja-JP" b="0" i="1" smtClean="0">
                            <a:latin typeface="Cambria Math" panose="02040503050406030204" pitchFamily="18" charset="0"/>
                          </a:rPr>
                          <m:t>100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kumimoji="1" lang="en-US" altLang="ja-JP" b="0" i="1" smtClean="0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kumimoji="1" lang="en-US" altLang="ja-JP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e>
                        </m:rad>
                      </m:den>
                    </m:f>
                    <m:r>
                      <a:rPr kumimoji="1" lang="en-US" altLang="ja-JP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≈58</m:t>
                    </m:r>
                  </m:oMath>
                </a14:m>
                <a:r>
                  <a:rPr kumimoji="1" lang="en-US" altLang="ja-JP" dirty="0"/>
                  <a:t> </a:t>
                </a:r>
                <a:r>
                  <a:rPr kumimoji="1" lang="en-US" altLang="ja-JP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[N]</a:t>
                </a:r>
                <a:r>
                  <a:rPr kumimoji="1" lang="ja-JP" altLang="en-US" dirty="0" err="1"/>
                  <a:t>．</a:t>
                </a:r>
                <a:endParaRPr kumimoji="1" lang="en-US" altLang="ja-JP" dirty="0"/>
              </a:p>
              <a:p>
                <a:pPr marL="0" indent="0">
                  <a:buNone/>
                </a:pPr>
                <a:r>
                  <a:rPr lang="en-US" altLang="ja-JP" dirty="0"/>
                  <a:t>(</a:t>
                </a:r>
                <a:r>
                  <a:rPr lang="ja-JP" altLang="en-US" dirty="0"/>
                  <a:t>それぞれの力の方向は図の通り</a:t>
                </a:r>
                <a:r>
                  <a:rPr lang="en-US" altLang="ja-JP" dirty="0"/>
                  <a:t>)</a:t>
                </a:r>
                <a:endParaRPr kumimoji="1" lang="en-US" altLang="ja-JP" dirty="0"/>
              </a:p>
            </p:txBody>
          </p:sp>
        </mc:Choice>
        <mc:Fallback xmlns="">
          <p:sp>
            <p:nvSpPr>
              <p:cNvPr id="5" name="コンテンツ プレースホルダー 4">
                <a:extLst>
                  <a:ext uri="{FF2B5EF4-FFF2-40B4-BE49-F238E27FC236}">
                    <a16:creationId xmlns:a16="http://schemas.microsoft.com/office/drawing/2014/main" id="{EE54E304-E49B-4B4D-9BE9-610CBA3DD20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4"/>
                <a:stretch>
                  <a:fillRect l="-1058" t="-695" b="-1390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3" name="グループ化 12">
            <a:extLst>
              <a:ext uri="{FF2B5EF4-FFF2-40B4-BE49-F238E27FC236}">
                <a16:creationId xmlns:a16="http://schemas.microsoft.com/office/drawing/2014/main" id="{DD75A2F0-7303-4428-881B-BB121463AA6A}"/>
              </a:ext>
            </a:extLst>
          </p:cNvPr>
          <p:cNvGrpSpPr/>
          <p:nvPr/>
        </p:nvGrpSpPr>
        <p:grpSpPr>
          <a:xfrm>
            <a:off x="11036212" y="2582496"/>
            <a:ext cx="986791" cy="1024374"/>
            <a:chOff x="7906384" y="2785707"/>
            <a:chExt cx="986791" cy="1024374"/>
          </a:xfrm>
        </p:grpSpPr>
        <p:grpSp>
          <p:nvGrpSpPr>
            <p:cNvPr id="10" name="グループ化 9">
              <a:extLst>
                <a:ext uri="{FF2B5EF4-FFF2-40B4-BE49-F238E27FC236}">
                  <a16:creationId xmlns:a16="http://schemas.microsoft.com/office/drawing/2014/main" id="{6A454C18-5D0C-44DF-8840-A729196D6075}"/>
                </a:ext>
              </a:extLst>
            </p:cNvPr>
            <p:cNvGrpSpPr/>
            <p:nvPr/>
          </p:nvGrpSpPr>
          <p:grpSpPr>
            <a:xfrm>
              <a:off x="8153400" y="3247373"/>
              <a:ext cx="562708" cy="562708"/>
              <a:chOff x="7291754" y="175846"/>
              <a:chExt cx="562708" cy="562708"/>
            </a:xfrm>
          </p:grpSpPr>
          <p:cxnSp>
            <p:nvCxnSpPr>
              <p:cNvPr id="8" name="直線矢印コネクタ 7">
                <a:extLst>
                  <a:ext uri="{FF2B5EF4-FFF2-40B4-BE49-F238E27FC236}">
                    <a16:creationId xmlns:a16="http://schemas.microsoft.com/office/drawing/2014/main" id="{94766EDA-5556-4145-8F34-37D7E95148B3}"/>
                  </a:ext>
                </a:extLst>
              </p:cNvPr>
              <p:cNvCxnSpPr/>
              <p:nvPr/>
            </p:nvCxnSpPr>
            <p:spPr>
              <a:xfrm flipV="1">
                <a:off x="7291754" y="175846"/>
                <a:ext cx="0" cy="562708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headEnd type="none" w="med" len="med"/>
                <a:tailEnd type="arrow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" name="直線矢印コネクタ 8">
                <a:extLst>
                  <a:ext uri="{FF2B5EF4-FFF2-40B4-BE49-F238E27FC236}">
                    <a16:creationId xmlns:a16="http://schemas.microsoft.com/office/drawing/2014/main" id="{BB077B30-01CE-498C-A147-3551CA61077F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 flipV="1">
                <a:off x="7573108" y="457200"/>
                <a:ext cx="0" cy="562708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headEnd type="none" w="med" len="med"/>
                <a:tailEnd type="arrow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1" name="テキスト ボックス 10">
                  <a:extLst>
                    <a:ext uri="{FF2B5EF4-FFF2-40B4-BE49-F238E27FC236}">
                      <a16:creationId xmlns:a16="http://schemas.microsoft.com/office/drawing/2014/main" id="{C475ED5E-35CF-45C1-BEA4-4FE358B99DDE}"/>
                    </a:ext>
                  </a:extLst>
                </p:cNvPr>
                <p:cNvSpPr txBox="1"/>
                <p:nvPr/>
              </p:nvSpPr>
              <p:spPr>
                <a:xfrm>
                  <a:off x="8431510" y="3348416"/>
                  <a:ext cx="461665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ja-JP" sz="2400" i="1" dirty="0">
                            <a:latin typeface="Cambria Math" panose="02040503050406030204" pitchFamily="18" charset="0"/>
                          </a:rPr>
                          <m:t>𝑥</m:t>
                        </m:r>
                      </m:oMath>
                    </m:oMathPara>
                  </a14:m>
                  <a:endParaRPr kumimoji="1" lang="ja-JP" altLang="en-US" dirty="0"/>
                </a:p>
              </p:txBody>
            </p:sp>
          </mc:Choice>
          <mc:Fallback xmlns="">
            <p:sp>
              <p:nvSpPr>
                <p:cNvPr id="11" name="テキスト ボックス 10">
                  <a:extLst>
                    <a:ext uri="{FF2B5EF4-FFF2-40B4-BE49-F238E27FC236}">
                      <a16:creationId xmlns:a16="http://schemas.microsoft.com/office/drawing/2014/main" id="{C475ED5E-35CF-45C1-BEA4-4FE358B99DDE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431510" y="3348416"/>
                  <a:ext cx="461665" cy="461665"/>
                </a:xfrm>
                <a:prstGeom prst="rect">
                  <a:avLst/>
                </a:prstGeom>
                <a:blipFill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ja-JP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2" name="テキスト ボックス 11">
                  <a:extLst>
                    <a:ext uri="{FF2B5EF4-FFF2-40B4-BE49-F238E27FC236}">
                      <a16:creationId xmlns:a16="http://schemas.microsoft.com/office/drawing/2014/main" id="{746E3D45-9CAE-4EAE-8096-FF7B5F1D31E3}"/>
                    </a:ext>
                  </a:extLst>
                </p:cNvPr>
                <p:cNvSpPr txBox="1"/>
                <p:nvPr/>
              </p:nvSpPr>
              <p:spPr>
                <a:xfrm>
                  <a:off x="7906384" y="2785707"/>
                  <a:ext cx="461665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ja-JP" sz="2400" i="1" dirty="0">
                            <a:latin typeface="Cambria Math" panose="02040503050406030204" pitchFamily="18" charset="0"/>
                          </a:rPr>
                          <m:t>𝑦</m:t>
                        </m:r>
                      </m:oMath>
                    </m:oMathPara>
                  </a14:m>
                  <a:endParaRPr kumimoji="1" lang="ja-JP" altLang="en-US" dirty="0"/>
                </a:p>
              </p:txBody>
            </p:sp>
          </mc:Choice>
          <mc:Fallback xmlns="">
            <p:sp>
              <p:nvSpPr>
                <p:cNvPr id="12" name="テキスト ボックス 11">
                  <a:extLst>
                    <a:ext uri="{FF2B5EF4-FFF2-40B4-BE49-F238E27FC236}">
                      <a16:creationId xmlns:a16="http://schemas.microsoft.com/office/drawing/2014/main" id="{746E3D45-9CAE-4EAE-8096-FF7B5F1D31E3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906384" y="2785707"/>
                  <a:ext cx="461665" cy="461665"/>
                </a:xfrm>
                <a:prstGeom prst="rect">
                  <a:avLst/>
                </a:prstGeom>
                <a:blipFill>
                  <a:blip r:embed="rId6"/>
                  <a:stretch>
                    <a:fillRect b="-6579"/>
                  </a:stretch>
                </a:blipFill>
              </p:spPr>
              <p:txBody>
                <a:bodyPr/>
                <a:lstStyle/>
                <a:p>
                  <a:r>
                    <a:rPr lang="ja-JP" alt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1293978662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"/>
                            </p:stCondLst>
                            <p:childTnLst>
                              <p:par>
                                <p:cTn id="4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>
            <a:extLst>
              <a:ext uri="{FF2B5EF4-FFF2-40B4-BE49-F238E27FC236}">
                <a16:creationId xmlns:a16="http://schemas.microsoft.com/office/drawing/2014/main" id="{E0516C50-CF38-4836-A192-E033794E31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第</a:t>
            </a:r>
            <a:r>
              <a:rPr lang="ja-JP" altLang="en-US" sz="1200" dirty="0"/>
              <a:t> </a:t>
            </a:r>
            <a:r>
              <a:rPr kumimoji="1" lang="en-US" altLang="ja-JP" dirty="0"/>
              <a:t>3</a:t>
            </a:r>
            <a:r>
              <a:rPr lang="en-US" altLang="ja-JP" sz="1200" dirty="0"/>
              <a:t> </a:t>
            </a:r>
            <a:r>
              <a:rPr kumimoji="1" lang="ja-JP" altLang="en-US" dirty="0"/>
              <a:t>回講義 小テスト  解答例 </a:t>
            </a:r>
            <a:r>
              <a:rPr kumimoji="1" lang="en-US" altLang="ja-JP" dirty="0"/>
              <a:t>2</a:t>
            </a:r>
            <a:r>
              <a:rPr kumimoji="1" lang="ja-JP" altLang="en-US" dirty="0"/>
              <a:t>：</a:t>
            </a:r>
            <a:r>
              <a:rPr kumimoji="1" lang="en-US" altLang="ja-JP" dirty="0" err="1"/>
              <a:t>Lami</a:t>
            </a:r>
            <a:r>
              <a:rPr kumimoji="1" lang="ja-JP" altLang="en-US" dirty="0"/>
              <a:t>の定理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コンテンツ プレースホルダー 4">
                <a:extLst>
                  <a:ext uri="{FF2B5EF4-FFF2-40B4-BE49-F238E27FC236}">
                    <a16:creationId xmlns:a16="http://schemas.microsoft.com/office/drawing/2014/main" id="{EE54E304-E49B-4B4D-9BE9-610CBA3DD20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en-US" altLang="ja-JP" dirty="0"/>
                  <a:t>Lami</a:t>
                </a:r>
                <a:r>
                  <a:rPr lang="en-US" altLang="ja-JP" sz="1200" dirty="0"/>
                  <a:t> </a:t>
                </a:r>
                <a:r>
                  <a:rPr lang="ja-JP" altLang="en-US" dirty="0"/>
                  <a:t>の定理から，</a:t>
                </a:r>
                <a:endParaRPr lang="en-US" altLang="ja-JP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  <m:t>𝑚𝑔</m:t>
                          </m:r>
                        </m:num>
                        <m:den>
                          <m:func>
                            <m:funcPr>
                              <m:ctrlPr>
                                <a:rPr lang="en-US" altLang="ja-JP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altLang="ja-JP" i="0" smtClean="0"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fName>
                            <m:e>
                              <m:r>
                                <a:rPr lang="en-US" altLang="ja-JP" b="0" i="1" smtClean="0">
                                  <a:latin typeface="Cambria Math" panose="02040503050406030204" pitchFamily="18" charset="0"/>
                                </a:rPr>
                                <m:t>120</m:t>
                              </m:r>
                              <m:r>
                                <a:rPr lang="en-US" altLang="ja-JP" i="1">
                                  <a:latin typeface="Cambria Math" panose="02040503050406030204" pitchFamily="18" charset="0"/>
                                </a:rPr>
                                <m:t>°</m:t>
                              </m:r>
                            </m:e>
                          </m:func>
                        </m:den>
                      </m:f>
                      <m:r>
                        <a:rPr lang="en-US" altLang="ja-JP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ja-JP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</m:num>
                        <m:den>
                          <m:func>
                            <m:funcPr>
                              <m:ctrlPr>
                                <a:rPr lang="en-US" altLang="ja-JP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altLang="ja-JP"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fName>
                            <m:e>
                              <m:r>
                                <a:rPr lang="en-US" altLang="ja-JP" b="0" i="1" smtClean="0">
                                  <a:latin typeface="Cambria Math" panose="02040503050406030204" pitchFamily="18" charset="0"/>
                                </a:rPr>
                                <m:t>90</m:t>
                              </m:r>
                              <m:r>
                                <a:rPr lang="en-US" altLang="ja-JP" i="1">
                                  <a:latin typeface="Cambria Math" panose="02040503050406030204" pitchFamily="18" charset="0"/>
                                </a:rPr>
                                <m:t>°</m:t>
                              </m:r>
                            </m:e>
                          </m:func>
                        </m:den>
                      </m:f>
                      <m:r>
                        <a:rPr lang="en-US" altLang="ja-JP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ja-JP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num>
                        <m:den>
                          <m:func>
                            <m:funcPr>
                              <m:ctrlPr>
                                <a:rPr lang="en-US" altLang="ja-JP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altLang="ja-JP"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fName>
                            <m:e>
                              <m:r>
                                <a:rPr lang="en-US" altLang="ja-JP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  <m:r>
                                <a:rPr lang="en-US" altLang="ja-JP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  <m:r>
                                <a:rPr lang="en-US" altLang="ja-JP" i="1">
                                  <a:latin typeface="Cambria Math" panose="02040503050406030204" pitchFamily="18" charset="0"/>
                                </a:rPr>
                                <m:t>0°</m:t>
                              </m:r>
                            </m:e>
                          </m:func>
                        </m:den>
                      </m:f>
                      <m:r>
                        <a:rPr lang="en-US" altLang="ja-JP" b="0" i="1" smtClean="0">
                          <a:latin typeface="Cambria Math" panose="02040503050406030204" pitchFamily="18" charset="0"/>
                        </a:rPr>
                        <m:t>.</m:t>
                      </m:r>
                    </m:oMath>
                  </m:oMathPara>
                </a14:m>
                <a:endParaRPr lang="en-US" altLang="ja-JP" dirty="0"/>
              </a:p>
              <a:p>
                <a:pPr marL="0" indent="0">
                  <a:buNone/>
                </a:pPr>
                <a:endParaRPr kumimoji="1" lang="en-US" altLang="ja-JP" dirty="0"/>
              </a:p>
              <a:p>
                <a:pPr marL="0" indent="0">
                  <a:buNone/>
                </a:pPr>
                <a:r>
                  <a:rPr kumimoji="1" lang="ja-JP" altLang="en-US" b="0" dirty="0"/>
                  <a:t>よって，</a:t>
                </a:r>
                <a14:m>
                  <m:oMath xmlns:m="http://schemas.openxmlformats.org/officeDocument/2006/math">
                    <m:r>
                      <a:rPr kumimoji="1" lang="en-US" altLang="ja-JP" b="0" i="1" smtClean="0">
                        <a:latin typeface="Cambria Math" panose="02040503050406030204" pitchFamily="18" charset="0"/>
                      </a:rPr>
                      <m:t>𝑅</m:t>
                    </m:r>
                    <m:r>
                      <a:rPr kumimoji="1" lang="en-US" altLang="ja-JP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kumimoji="1" lang="en-US" altLang="ja-JP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kumimoji="1" lang="en-US" altLang="ja-JP" b="0" i="1" smtClean="0">
                            <a:latin typeface="Cambria Math" panose="02040503050406030204" pitchFamily="18" charset="0"/>
                          </a:rPr>
                          <m:t>𝑚𝑔</m:t>
                        </m:r>
                        <m:func>
                          <m:funcPr>
                            <m:ctrlPr>
                              <a:rPr kumimoji="1" lang="en-US" altLang="ja-JP" b="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kumimoji="1" lang="en-US" altLang="ja-JP" b="0" i="0" smtClean="0">
                                <a:latin typeface="Cambria Math" panose="02040503050406030204" pitchFamily="18" charset="0"/>
                              </a:rPr>
                              <m:t>sin</m:t>
                            </m:r>
                          </m:fName>
                          <m:e>
                            <m:r>
                              <a:rPr kumimoji="1" lang="en-US" altLang="ja-JP" b="0" i="1" smtClean="0">
                                <a:latin typeface="Cambria Math" panose="02040503050406030204" pitchFamily="18" charset="0"/>
                              </a:rPr>
                              <m:t>90</m:t>
                            </m:r>
                            <m:r>
                              <a:rPr lang="en-US" altLang="ja-JP" i="1">
                                <a:latin typeface="Cambria Math" panose="02040503050406030204" pitchFamily="18" charset="0"/>
                              </a:rPr>
                              <m:t>°</m:t>
                            </m:r>
                          </m:e>
                        </m:func>
                      </m:num>
                      <m:den>
                        <m:func>
                          <m:funcPr>
                            <m:ctrlPr>
                              <a:rPr kumimoji="1" lang="en-US" altLang="ja-JP" b="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kumimoji="1" lang="en-US" altLang="ja-JP" b="0" i="0" smtClean="0">
                                <a:latin typeface="Cambria Math" panose="02040503050406030204" pitchFamily="18" charset="0"/>
                              </a:rPr>
                              <m:t>sin</m:t>
                            </m:r>
                          </m:fName>
                          <m:e>
                            <m:r>
                              <a:rPr kumimoji="1" lang="en-US" altLang="ja-JP" b="0" i="1" smtClean="0">
                                <a:latin typeface="Cambria Math" panose="02040503050406030204" pitchFamily="18" charset="0"/>
                              </a:rPr>
                              <m:t>120</m:t>
                            </m:r>
                            <m:r>
                              <a:rPr lang="en-US" altLang="ja-JP" i="1">
                                <a:latin typeface="Cambria Math" panose="02040503050406030204" pitchFamily="18" charset="0"/>
                              </a:rPr>
                              <m:t>°</m:t>
                            </m:r>
                          </m:e>
                        </m:func>
                      </m:den>
                    </m:f>
                    <m:r>
                      <a:rPr kumimoji="1" lang="en-US" altLang="ja-JP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kumimoji="1" lang="en-US" altLang="ja-JP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kumimoji="1" lang="en-US" altLang="ja-JP" b="0" i="1" smtClean="0">
                            <a:latin typeface="Cambria Math" panose="02040503050406030204" pitchFamily="18" charset="0"/>
                          </a:rPr>
                          <m:t>200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kumimoji="1" lang="en-US" altLang="ja-JP" b="0" i="1" smtClean="0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kumimoji="1" lang="en-US" altLang="ja-JP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e>
                        </m:rad>
                      </m:den>
                    </m:f>
                    <m:r>
                      <a:rPr kumimoji="1" lang="en-US" altLang="ja-JP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≈115</m:t>
                    </m:r>
                  </m:oMath>
                </a14:m>
                <a:r>
                  <a:rPr kumimoji="1" lang="en-US" altLang="ja-JP" dirty="0"/>
                  <a:t> </a:t>
                </a:r>
                <a:r>
                  <a:rPr kumimoji="1" lang="en-US" altLang="ja-JP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[N]</a:t>
                </a:r>
                <a:r>
                  <a:rPr kumimoji="1" lang="ja-JP" altLang="en-US" dirty="0" err="1"/>
                  <a:t>，</a:t>
                </a:r>
                <a:br>
                  <a:rPr kumimoji="1" lang="en-US" altLang="ja-JP" dirty="0"/>
                </a:br>
                <a14:m>
                  <m:oMath xmlns:m="http://schemas.openxmlformats.org/officeDocument/2006/math">
                    <m:r>
                      <a:rPr lang="en-US" altLang="ja-JP" b="0" i="1" smtClean="0">
                        <a:latin typeface="Cambria Math" panose="02040503050406030204" pitchFamily="18" charset="0"/>
                      </a:rPr>
                      <m:t>𝑇</m:t>
                    </m:r>
                    <m:r>
                      <a:rPr lang="en-US" altLang="ja-JP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altLang="ja-JP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ja-JP" i="1">
                            <a:latin typeface="Cambria Math" panose="02040503050406030204" pitchFamily="18" charset="0"/>
                          </a:rPr>
                          <m:t>𝑚𝑔</m:t>
                        </m:r>
                        <m:func>
                          <m:funcPr>
                            <m:ctrlPr>
                              <a:rPr lang="en-US" altLang="ja-JP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altLang="ja-JP" i="0" smtClean="0">
                                <a:latin typeface="Cambria Math" panose="02040503050406030204" pitchFamily="18" charset="0"/>
                              </a:rPr>
                              <m:t>sin</m:t>
                            </m:r>
                          </m:fName>
                          <m:e>
                            <m:r>
                              <a:rPr lang="en-US" altLang="ja-JP" i="1">
                                <a:latin typeface="Cambria Math" panose="02040503050406030204" pitchFamily="18" charset="0"/>
                              </a:rPr>
                              <m:t>150</m:t>
                            </m:r>
                            <m:r>
                              <a:rPr lang="en-US" altLang="ja-JP" i="1" smtClean="0">
                                <a:latin typeface="Cambria Math" panose="02040503050406030204" pitchFamily="18" charset="0"/>
                              </a:rPr>
                              <m:t>°</m:t>
                            </m:r>
                          </m:e>
                        </m:func>
                      </m:num>
                      <m:den>
                        <m:func>
                          <m:funcPr>
                            <m:ctrlPr>
                              <a:rPr lang="en-US" altLang="ja-JP" i="1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altLang="ja-JP">
                                <a:latin typeface="Cambria Math" panose="02040503050406030204" pitchFamily="18" charset="0"/>
                              </a:rPr>
                              <m:t>sin</m:t>
                            </m:r>
                          </m:fName>
                          <m:e>
                            <m:r>
                              <a:rPr lang="en-US" altLang="ja-JP" i="1">
                                <a:latin typeface="Cambria Math" panose="02040503050406030204" pitchFamily="18" charset="0"/>
                              </a:rPr>
                              <m:t>120°</m:t>
                            </m:r>
                          </m:e>
                        </m:func>
                      </m:den>
                    </m:f>
                    <m:r>
                      <a:rPr lang="en-US" altLang="ja-JP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altLang="ja-JP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ja-JP" b="0" i="1" smtClean="0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US" altLang="ja-JP" i="1">
                            <a:latin typeface="Cambria Math" panose="02040503050406030204" pitchFamily="18" charset="0"/>
                          </a:rPr>
                          <m:t>00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en-US" altLang="ja-JP" i="1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altLang="ja-JP" i="1">
                                <a:latin typeface="Cambria Math" panose="02040503050406030204" pitchFamily="18" charset="0"/>
                              </a:rPr>
                              <m:t>3</m:t>
                            </m:r>
                          </m:e>
                        </m:rad>
                      </m:den>
                    </m:f>
                    <m:r>
                      <a:rPr lang="en-US" altLang="ja-JP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≈</m:t>
                    </m:r>
                    <m:r>
                      <a:rPr lang="en-US" altLang="ja-JP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58</m:t>
                    </m:r>
                  </m:oMath>
                </a14:m>
                <a:r>
                  <a:rPr lang="en-US" altLang="ja-JP" dirty="0"/>
                  <a:t> </a:t>
                </a:r>
                <a:r>
                  <a:rPr lang="en-US" altLang="ja-JP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[N]</a:t>
                </a:r>
                <a:r>
                  <a:rPr lang="ja-JP" altLang="en-US" dirty="0" err="1"/>
                  <a:t>．</a:t>
                </a:r>
                <a:endParaRPr kumimoji="1" lang="en-US" altLang="ja-JP" dirty="0"/>
              </a:p>
              <a:p>
                <a:pPr marL="0" indent="0">
                  <a:buNone/>
                </a:pPr>
                <a:r>
                  <a:rPr lang="en-US" altLang="ja-JP" dirty="0"/>
                  <a:t>(</a:t>
                </a:r>
                <a:r>
                  <a:rPr lang="ja-JP" altLang="en-US" dirty="0"/>
                  <a:t>それぞれの力の方向は図の通り</a:t>
                </a:r>
                <a:r>
                  <a:rPr lang="en-US" altLang="ja-JP" dirty="0"/>
                  <a:t>)</a:t>
                </a:r>
              </a:p>
              <a:p>
                <a:pPr marL="0" indent="0">
                  <a:buNone/>
                </a:pPr>
                <a:endParaRPr kumimoji="1" lang="en-US" altLang="ja-JP" dirty="0"/>
              </a:p>
              <a:p>
                <a:pPr marL="0" indent="0">
                  <a:buNone/>
                </a:pPr>
                <a:r>
                  <a:rPr lang="en-US" altLang="ja-JP" dirty="0"/>
                  <a:t>※ </a:t>
                </a:r>
                <a14:m>
                  <m:oMath xmlns:m="http://schemas.openxmlformats.org/officeDocument/2006/math">
                    <m:r>
                      <a:rPr lang="en-US" altLang="ja-JP" i="1" dirty="0" smtClean="0">
                        <a:latin typeface="Cambria Math" panose="02040503050406030204" pitchFamily="18" charset="0"/>
                      </a:rPr>
                      <m:t>𝑇</m:t>
                    </m:r>
                  </m:oMath>
                </a14:m>
                <a:r>
                  <a:rPr lang="ja-JP" altLang="en-US" sz="1200" dirty="0"/>
                  <a:t> </a:t>
                </a:r>
                <a:r>
                  <a:rPr lang="ja-JP" altLang="en-US" dirty="0"/>
                  <a:t>の有効数字が</a:t>
                </a:r>
                <a:r>
                  <a:rPr lang="ja-JP" altLang="en-US" sz="1200" dirty="0"/>
                  <a:t> </a:t>
                </a:r>
                <a:r>
                  <a:rPr lang="en-US" altLang="ja-JP" dirty="0"/>
                  <a:t>2</a:t>
                </a:r>
                <a:r>
                  <a:rPr lang="en-US" altLang="ja-JP" sz="1200" dirty="0"/>
                  <a:t> </a:t>
                </a:r>
                <a:r>
                  <a:rPr lang="ja-JP" altLang="en-US" dirty="0"/>
                  <a:t>桁になっているのは，</a:t>
                </a:r>
                <a14:m>
                  <m:oMath xmlns:m="http://schemas.openxmlformats.org/officeDocument/2006/math">
                    <m:r>
                      <a:rPr lang="en-US" altLang="ja-JP" i="1" dirty="0" smtClean="0">
                        <a:latin typeface="Cambria Math" panose="02040503050406030204" pitchFamily="18" charset="0"/>
                      </a:rPr>
                      <m:t>𝑅</m:t>
                    </m:r>
                  </m:oMath>
                </a14:m>
                <a:r>
                  <a:rPr lang="ja-JP" altLang="en-US" sz="1200" dirty="0"/>
                  <a:t> </a:t>
                </a:r>
                <a:r>
                  <a:rPr lang="ja-JP" altLang="en-US" dirty="0"/>
                  <a:t>の計算に</a:t>
                </a:r>
                <a:br>
                  <a:rPr lang="en-US" altLang="ja-JP" dirty="0"/>
                </a:br>
                <a:r>
                  <a:rPr lang="ja-JP" altLang="en-US" dirty="0"/>
                  <a:t>　 おいて「</a:t>
                </a:r>
                <a:r>
                  <a:rPr lang="en-US" altLang="ja-JP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0.1 [N]</a:t>
                </a:r>
                <a:r>
                  <a:rPr lang="en-US" altLang="ja-JP" sz="1200" dirty="0"/>
                  <a:t> </a:t>
                </a:r>
                <a:r>
                  <a:rPr lang="ja-JP" altLang="en-US" dirty="0"/>
                  <a:t>の位は無効」となったため．</a:t>
                </a:r>
                <a:endParaRPr lang="en-US" altLang="ja-JP" dirty="0"/>
              </a:p>
            </p:txBody>
          </p:sp>
        </mc:Choice>
        <mc:Fallback>
          <p:sp>
            <p:nvSpPr>
              <p:cNvPr id="5" name="コンテンツ プレースホルダー 4">
                <a:extLst>
                  <a:ext uri="{FF2B5EF4-FFF2-40B4-BE49-F238E27FC236}">
                    <a16:creationId xmlns:a16="http://schemas.microsoft.com/office/drawing/2014/main" id="{EE54E304-E49B-4B4D-9BE9-610CBA3DD20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847" t="-927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図 2">
            <a:extLst>
              <a:ext uri="{FF2B5EF4-FFF2-40B4-BE49-F238E27FC236}">
                <a16:creationId xmlns:a16="http://schemas.microsoft.com/office/drawing/2014/main" id="{9576ACB2-625A-4E70-BA65-F73E861D45F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43594" y="3512966"/>
            <a:ext cx="1973580" cy="2800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8139987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</p:bldLst>
  </p:timing>
</p:sld>
</file>

<file path=ppt/theme/theme1.xml><?xml version="1.0" encoding="utf-8"?>
<a:theme xmlns:a="http://schemas.openxmlformats.org/drawingml/2006/main" name="井上">
  <a:themeElements>
    <a:clrScheme name="Profile 9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A3B2C1"/>
      </a:accent1>
      <a:accent2>
        <a:srgbClr val="CC0000"/>
      </a:accent2>
      <a:accent3>
        <a:srgbClr val="FFFFFF"/>
      </a:accent3>
      <a:accent4>
        <a:srgbClr val="000000"/>
      </a:accent4>
      <a:accent5>
        <a:srgbClr val="CED5DD"/>
      </a:accent5>
      <a:accent6>
        <a:srgbClr val="B90000"/>
      </a:accent6>
      <a:hlink>
        <a:srgbClr val="336699"/>
      </a:hlink>
      <a:folHlink>
        <a:srgbClr val="003366"/>
      </a:folHlink>
    </a:clrScheme>
    <a:fontScheme name="メイリオしばり">
      <a:majorFont>
        <a:latin typeface="メイリオ"/>
        <a:ea typeface="メイリオ"/>
        <a:cs typeface=""/>
      </a:majorFont>
      <a:minorFont>
        <a:latin typeface="メイリオ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rofile 1">
        <a:dk1>
          <a:srgbClr val="A50021"/>
        </a:dk1>
        <a:lt1>
          <a:srgbClr val="FFFFFF"/>
        </a:lt1>
        <a:dk2>
          <a:srgbClr val="800000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FFFFCC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2">
        <a:dk1>
          <a:srgbClr val="3C001E"/>
        </a:dk1>
        <a:lt1>
          <a:srgbClr val="FFFFFF"/>
        </a:lt1>
        <a:dk2>
          <a:srgbClr val="51072E"/>
        </a:dk2>
        <a:lt2>
          <a:srgbClr val="FFFFFF"/>
        </a:lt2>
        <a:accent1>
          <a:srgbClr val="89A38F"/>
        </a:accent1>
        <a:accent2>
          <a:srgbClr val="666699"/>
        </a:accent2>
        <a:accent3>
          <a:srgbClr val="B3AAAD"/>
        </a:accent3>
        <a:accent4>
          <a:srgbClr val="DADADA"/>
        </a:accent4>
        <a:accent5>
          <a:srgbClr val="C4CEC6"/>
        </a:accent5>
        <a:accent6>
          <a:srgbClr val="5C5C8A"/>
        </a:accent6>
        <a:hlink>
          <a:srgbClr val="80800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3">
        <a:dk1>
          <a:srgbClr val="333333"/>
        </a:dk1>
        <a:lt1>
          <a:srgbClr val="FFFFFF"/>
        </a:lt1>
        <a:dk2>
          <a:srgbClr val="000000"/>
        </a:dk2>
        <a:lt2>
          <a:srgbClr val="FFFFFF"/>
        </a:lt2>
        <a:accent1>
          <a:srgbClr val="3399FF"/>
        </a:accent1>
        <a:accent2>
          <a:srgbClr val="CC0000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B90000"/>
        </a:accent6>
        <a:hlink>
          <a:srgbClr val="666699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4">
        <a:dk1>
          <a:srgbClr val="4B3D1B"/>
        </a:dk1>
        <a:lt1>
          <a:srgbClr val="FFFFFF"/>
        </a:lt1>
        <a:dk2>
          <a:srgbClr val="330000"/>
        </a:dk2>
        <a:lt2>
          <a:srgbClr val="FFFFFF"/>
        </a:lt2>
        <a:accent1>
          <a:srgbClr val="CC9900"/>
        </a:accent1>
        <a:accent2>
          <a:srgbClr val="CC6600"/>
        </a:accent2>
        <a:accent3>
          <a:srgbClr val="ADAA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6666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5">
        <a:dk1>
          <a:srgbClr val="006666"/>
        </a:dk1>
        <a:lt1>
          <a:srgbClr val="FFFFFF"/>
        </a:lt1>
        <a:dk2>
          <a:srgbClr val="003366"/>
        </a:dk2>
        <a:lt2>
          <a:srgbClr val="FFFFFF"/>
        </a:lt2>
        <a:accent1>
          <a:srgbClr val="0099CC"/>
        </a:accent1>
        <a:accent2>
          <a:srgbClr val="6666FF"/>
        </a:accent2>
        <a:accent3>
          <a:srgbClr val="AAADB8"/>
        </a:accent3>
        <a:accent4>
          <a:srgbClr val="DADADA"/>
        </a:accent4>
        <a:accent5>
          <a:srgbClr val="AACAE2"/>
        </a:accent5>
        <a:accent6>
          <a:srgbClr val="5C5C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6">
        <a:dk1>
          <a:srgbClr val="003366"/>
        </a:dk1>
        <a:lt1>
          <a:srgbClr val="FFFFFF"/>
        </a:lt1>
        <a:dk2>
          <a:srgbClr val="006666"/>
        </a:dk2>
        <a:lt2>
          <a:srgbClr val="FFFFFF"/>
        </a:lt2>
        <a:accent1>
          <a:srgbClr val="6699FF"/>
        </a:accent1>
        <a:accent2>
          <a:srgbClr val="00CCFF"/>
        </a:accent2>
        <a:accent3>
          <a:srgbClr val="AAB8B8"/>
        </a:accent3>
        <a:accent4>
          <a:srgbClr val="DADADA"/>
        </a:accent4>
        <a:accent5>
          <a:srgbClr val="B8CAFF"/>
        </a:accent5>
        <a:accent6>
          <a:srgbClr val="00B9E7"/>
        </a:accent6>
        <a:hlink>
          <a:srgbClr val="FFFFCC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7">
        <a:dk1>
          <a:srgbClr val="000000"/>
        </a:dk1>
        <a:lt1>
          <a:srgbClr val="619CB1"/>
        </a:lt1>
        <a:dk2>
          <a:srgbClr val="FFFFFF"/>
        </a:dk2>
        <a:lt2>
          <a:srgbClr val="4E899E"/>
        </a:lt2>
        <a:accent1>
          <a:srgbClr val="FFCC00"/>
        </a:accent1>
        <a:accent2>
          <a:srgbClr val="B6523E"/>
        </a:accent2>
        <a:accent3>
          <a:srgbClr val="B7CBD5"/>
        </a:accent3>
        <a:accent4>
          <a:srgbClr val="000000"/>
        </a:accent4>
        <a:accent5>
          <a:srgbClr val="FFE2AA"/>
        </a:accent5>
        <a:accent6>
          <a:srgbClr val="A54937"/>
        </a:accent6>
        <a:hlink>
          <a:srgbClr val="99CC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file 8">
        <a:dk1>
          <a:srgbClr val="598600"/>
        </a:dk1>
        <a:lt1>
          <a:srgbClr val="FFFFFF"/>
        </a:lt1>
        <a:dk2>
          <a:srgbClr val="336600"/>
        </a:dk2>
        <a:lt2>
          <a:srgbClr val="FFFFFF"/>
        </a:lt2>
        <a:accent1>
          <a:srgbClr val="33CC33"/>
        </a:accent1>
        <a:accent2>
          <a:srgbClr val="99CC00"/>
        </a:accent2>
        <a:accent3>
          <a:srgbClr val="ADB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B9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井上" id="{E922A7F5-18CD-4B8B-BA7E-FF003182BD28}" vid="{8F668B92-BC27-47CA-82D1-B1830367857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井上</Template>
  <TotalTime>2531</TotalTime>
  <Words>560</Words>
  <Application>Microsoft Office PowerPoint</Application>
  <PresentationFormat>ワイド画面</PresentationFormat>
  <Paragraphs>38</Paragraphs>
  <Slides>6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6</vt:i4>
      </vt:variant>
    </vt:vector>
  </HeadingPairs>
  <TitlesOfParts>
    <vt:vector size="11" baseType="lpstr">
      <vt:lpstr>メイリオ</vt:lpstr>
      <vt:lpstr>Cambria Math</vt:lpstr>
      <vt:lpstr>Lucida Sans</vt:lpstr>
      <vt:lpstr>Wingdings</vt:lpstr>
      <vt:lpstr>井上</vt:lpstr>
      <vt:lpstr>第 3 回講義 小テスト</vt:lpstr>
      <vt:lpstr>第 3 回講義 小テスト  考え方</vt:lpstr>
      <vt:lpstr>第 3 回講義 小テスト  考え方</vt:lpstr>
      <vt:lpstr>第 3 回講義 小テスト  解答例</vt:lpstr>
      <vt:lpstr>第 3 回講義 小テスト  解答例 1：水平・鉛直のつりあい</vt:lpstr>
      <vt:lpstr>第 3 回講義 小テスト  解答例 2：Lamiの定理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第２回講義 小テスト</dc:title>
  <dc:creator>inoue</dc:creator>
  <cp:lastModifiedBy>Kousuke INOUE</cp:lastModifiedBy>
  <cp:revision>23</cp:revision>
  <dcterms:created xsi:type="dcterms:W3CDTF">2018-10-05T04:51:39Z</dcterms:created>
  <dcterms:modified xsi:type="dcterms:W3CDTF">2024-10-16T23:57:54Z</dcterms:modified>
</cp:coreProperties>
</file>