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914400" y="2393950"/>
            <a:ext cx="103632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35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10363200" cy="1371600"/>
          </a:xfrm>
        </p:spPr>
        <p:txBody>
          <a:bodyPr/>
          <a:lstStyle>
            <a:lvl1pPr>
              <a:defRPr sz="2850" b="1">
                <a:latin typeface="メイリオ" pitchFamily="50" charset="-128"/>
                <a:ea typeface="メイリオ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9000"/>
            <a:ext cx="93472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50">
                <a:latin typeface="メイリオ" pitchFamily="50" charset="-128"/>
                <a:ea typeface="メイリオ" pitchFamily="50" charset="-128"/>
              </a:defRPr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 sz="900"/>
            </a:lvl1pPr>
          </a:lstStyle>
          <a:p>
            <a:fld id="{9FDF2343-A113-4079-8315-FFECE5BBDB6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z="1350">
                <a:latin typeface="+mn-lt"/>
                <a:ea typeface="メイリオ" pitchFamily="50" charset="-128"/>
              </a:defRPr>
            </a:lvl1pPr>
          </a:lstStyle>
          <a:p>
            <a:fld id="{C8C24058-286B-419B-A8FC-7AB93BE00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55678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DF2343-A113-4079-8315-FFECE5BBDB6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24058-286B-419B-A8FC-7AB93BE00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62151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985251" y="188916"/>
            <a:ext cx="2882900" cy="619283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34436" y="188916"/>
            <a:ext cx="8447617" cy="6192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DF2343-A113-4079-8315-FFECE5BBDB6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24058-286B-419B-A8FC-7AB93BE00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53145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6233" y="88903"/>
            <a:ext cx="10668000" cy="74771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55651" y="1177928"/>
            <a:ext cx="5232400" cy="47720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6191251" y="1177928"/>
            <a:ext cx="5232400" cy="230981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6191251" y="3640138"/>
            <a:ext cx="5232400" cy="23098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>
          <a:xfrm>
            <a:off x="812800" y="6381753"/>
            <a:ext cx="2641600" cy="339725"/>
          </a:xfrm>
        </p:spPr>
        <p:txBody>
          <a:bodyPr/>
          <a:lstStyle>
            <a:lvl1pPr>
              <a:defRPr/>
            </a:lvl1pPr>
          </a:lstStyle>
          <a:p>
            <a:fld id="{9FDF2343-A113-4079-8315-FFECE5BBDB6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>
          <a:xfrm>
            <a:off x="8737600" y="6381753"/>
            <a:ext cx="2641600" cy="339725"/>
          </a:xfrm>
        </p:spPr>
        <p:txBody>
          <a:bodyPr/>
          <a:lstStyle>
            <a:lvl1pPr>
              <a:defRPr/>
            </a:lvl1pPr>
          </a:lstStyle>
          <a:p>
            <a:fld id="{C8C24058-286B-419B-A8FC-7AB93BE00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23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5019" y="332432"/>
            <a:ext cx="11523133" cy="579460"/>
          </a:xfrm>
        </p:spPr>
        <p:txBody>
          <a:bodyPr anchor="t">
            <a:normAutofit/>
          </a:bodyPr>
          <a:lstStyle>
            <a:lvl1pPr>
              <a:defRPr sz="3200" b="1">
                <a:latin typeface="メイリオ" pitchFamily="50" charset="-128"/>
                <a:ea typeface="メイリオ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34435" y="1142316"/>
            <a:ext cx="11523133" cy="5256212"/>
          </a:xfrm>
        </p:spPr>
        <p:txBody>
          <a:bodyPr/>
          <a:lstStyle>
            <a:lvl1pPr eaLnBrk="1" hangingPunct="1">
              <a:defRPr sz="2400">
                <a:latin typeface="メイリオ" pitchFamily="50" charset="-128"/>
                <a:ea typeface="メイリオ" pitchFamily="50" charset="-128"/>
              </a:defRPr>
            </a:lvl1pPr>
            <a:lvl2pPr eaLnBrk="1" hangingPunct="1">
              <a:defRPr sz="2400">
                <a:latin typeface="メイリオ" pitchFamily="50" charset="-128"/>
                <a:ea typeface="メイリオ" pitchFamily="50" charset="-128"/>
              </a:defRPr>
            </a:lvl2pPr>
            <a:lvl3pPr eaLnBrk="1" hangingPunct="1">
              <a:defRPr sz="1800">
                <a:latin typeface="メイリオ" pitchFamily="50" charset="-128"/>
                <a:ea typeface="メイリオ" pitchFamily="50" charset="-128"/>
              </a:defRPr>
            </a:lvl3pPr>
            <a:lvl4pPr eaLnBrk="1" hangingPunct="1">
              <a:defRPr sz="1800">
                <a:latin typeface="メイリオ" pitchFamily="50" charset="-128"/>
                <a:ea typeface="メイリオ" pitchFamily="50" charset="-128"/>
              </a:defRPr>
            </a:lvl4pPr>
            <a:lvl5pPr eaLnBrk="1" hangingPunct="1">
              <a:defRPr sz="1800">
                <a:latin typeface="メイリオ" pitchFamily="50" charset="-128"/>
                <a:ea typeface="メイリオ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F2343-A113-4079-8315-FFECE5BBDB6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536768" y="6451603"/>
            <a:ext cx="1297517" cy="339725"/>
          </a:xfrm>
        </p:spPr>
        <p:txBody>
          <a:bodyPr/>
          <a:lstStyle>
            <a:lvl1pPr>
              <a:defRPr b="1"/>
            </a:lvl1pPr>
          </a:lstStyle>
          <a:p>
            <a:fld id="{C8C24058-286B-419B-A8FC-7AB93BE00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326773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DF2343-A113-4079-8315-FFECE5BBDB6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24058-286B-419B-A8FC-7AB93BE00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14638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34435" y="1125538"/>
            <a:ext cx="5659967" cy="525621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2" y="1125538"/>
            <a:ext cx="5659967" cy="525621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DF2343-A113-4079-8315-FFECE5BBDB6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24058-286B-419B-A8FC-7AB93BE00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31863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DF2343-A113-4079-8315-FFECE5BBDB6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24058-286B-419B-A8FC-7AB93BE00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73658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DF2343-A113-4079-8315-FFECE5BBDB6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24058-286B-419B-A8FC-7AB93BE00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94702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DF2343-A113-4079-8315-FFECE5BBDB6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24058-286B-419B-A8FC-7AB93BE00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9147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DF2343-A113-4079-8315-FFECE5BBDB6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24058-286B-419B-A8FC-7AB93BE00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64890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DF2343-A113-4079-8315-FFECE5BBDB6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24058-286B-419B-A8FC-7AB93BE00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46411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5019" y="188916"/>
            <a:ext cx="1152313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5" y="1125538"/>
            <a:ext cx="11523133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334435" y="909639"/>
            <a:ext cx="11523133" cy="136525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350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334435" y="6381750"/>
            <a:ext cx="11523133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35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7051" y="6381753"/>
            <a:ext cx="2641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kumimoji="1" sz="1200">
                <a:latin typeface="+mn-ea"/>
                <a:ea typeface="+mn-ea"/>
                <a:cs typeface="+mn-cs"/>
              </a:defRPr>
            </a:lvl1pPr>
          </a:lstStyle>
          <a:p>
            <a:fld id="{9FDF2343-A113-4079-8315-FFECE5BBDB6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81753"/>
            <a:ext cx="38608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1" sz="1200">
                <a:latin typeface="+mn-ea"/>
                <a:ea typeface="+mn-ea"/>
                <a:cs typeface="+mn-cs"/>
              </a:defRPr>
            </a:lvl1pPr>
          </a:lstStyle>
          <a:p>
            <a:endParaRPr kumimoji="1" lang="ja-JP" alt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72033" y="6381753"/>
            <a:ext cx="2641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  <a:ea typeface="+mn-ea"/>
                <a:cs typeface="+mn-cs"/>
              </a:defRPr>
            </a:lvl1pPr>
          </a:lstStyle>
          <a:p>
            <a:fld id="{C8C24058-286B-419B-A8FC-7AB93BE00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07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+mj-lt"/>
          <a:ea typeface="+mj-ea"/>
          <a:cs typeface="メイリオ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9pPr>
    </p:titleStyle>
    <p:bodyStyle>
      <a:lvl1pPr marL="352425" indent="-352425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400">
          <a:solidFill>
            <a:schemeClr val="tx1"/>
          </a:solidFill>
          <a:latin typeface="+mn-lt"/>
          <a:ea typeface="+mn-ea"/>
          <a:cs typeface="メイリオ" pitchFamily="50" charset="-128"/>
        </a:defRPr>
      </a:lvl1pPr>
      <a:lvl2pPr marL="681038" indent="-327422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  <a:cs typeface="メイリオ" pitchFamily="50" charset="-128"/>
        </a:defRPr>
      </a:lvl2pPr>
      <a:lvl3pPr marL="978694" indent="-296466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1800">
          <a:solidFill>
            <a:schemeClr val="tx1"/>
          </a:solidFill>
          <a:latin typeface="+mn-lt"/>
          <a:ea typeface="+mn-ea"/>
          <a:cs typeface="メイリオ" pitchFamily="50" charset="-128"/>
        </a:defRPr>
      </a:lvl3pPr>
      <a:lvl4pPr marL="1270397" indent="-2905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1800">
          <a:solidFill>
            <a:schemeClr val="tx1"/>
          </a:solidFill>
          <a:latin typeface="+mn-lt"/>
          <a:ea typeface="+mn-ea"/>
          <a:cs typeface="メイリオ" pitchFamily="50" charset="-128"/>
        </a:defRPr>
      </a:lvl4pPr>
      <a:lvl5pPr marL="1570435" indent="-298847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800">
          <a:solidFill>
            <a:schemeClr val="tx1"/>
          </a:solidFill>
          <a:latin typeface="+mn-lt"/>
          <a:ea typeface="+mn-ea"/>
          <a:cs typeface="メイリオ" pitchFamily="50" charset="-128"/>
        </a:defRPr>
      </a:lvl5pPr>
      <a:lvl6pPr marL="1913335" indent="-298847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500">
          <a:solidFill>
            <a:schemeClr val="tx1"/>
          </a:solidFill>
          <a:latin typeface="+mn-lt"/>
          <a:ea typeface="+mn-ea"/>
        </a:defRPr>
      </a:lvl6pPr>
      <a:lvl7pPr marL="2256235" indent="-298847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500">
          <a:solidFill>
            <a:schemeClr val="tx1"/>
          </a:solidFill>
          <a:latin typeface="+mn-lt"/>
          <a:ea typeface="+mn-ea"/>
        </a:defRPr>
      </a:lvl7pPr>
      <a:lvl8pPr marL="2599135" indent="-298847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500">
          <a:solidFill>
            <a:schemeClr val="tx1"/>
          </a:solidFill>
          <a:latin typeface="+mn-lt"/>
          <a:ea typeface="+mn-ea"/>
        </a:defRPr>
      </a:lvl8pPr>
      <a:lvl9pPr marL="2942035" indent="-298847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E0516C50-CF38-4836-A192-E033794E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第</a:t>
            </a:r>
            <a:r>
              <a:rPr lang="ja-JP" altLang="en-US" sz="1200" dirty="0"/>
              <a:t> </a:t>
            </a:r>
            <a:r>
              <a:rPr kumimoji="1" lang="en-US" altLang="ja-JP" dirty="0"/>
              <a:t>3</a:t>
            </a:r>
            <a:r>
              <a:rPr lang="en-US" altLang="ja-JP" sz="1200" dirty="0"/>
              <a:t> </a:t>
            </a:r>
            <a:r>
              <a:rPr kumimoji="1" lang="ja-JP" altLang="en-US" dirty="0"/>
              <a:t>回講義 小テスト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EE54E304-E49B-4B4D-9BE9-610CBA3DD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質量</a:t>
            </a:r>
            <a:r>
              <a:rPr lang="ja-JP" altLang="en-US" sz="1200" dirty="0"/>
              <a:t> </a:t>
            </a:r>
            <a:r>
              <a:rPr lang="en-US" altLang="ja-JP" dirty="0">
                <a:latin typeface="Cambria Math" panose="02040503050406030204" pitchFamily="18" charset="0"/>
                <a:ea typeface="Cambria Math" panose="02040503050406030204" pitchFamily="18" charset="0"/>
              </a:rPr>
              <a:t>10.0 [kg]</a:t>
            </a:r>
            <a:r>
              <a:rPr lang="ja-JP" altLang="en-US" dirty="0" err="1"/>
              <a:t>，</a:t>
            </a:r>
            <a:r>
              <a:rPr lang="ja-JP" altLang="en-US" dirty="0"/>
              <a:t>直径</a:t>
            </a:r>
            <a:r>
              <a:rPr lang="ja-JP" altLang="en-US" sz="1200" dirty="0"/>
              <a:t> </a:t>
            </a:r>
            <a:r>
              <a:rPr lang="en-US" altLang="ja-JP" dirty="0">
                <a:latin typeface="Cambria Math" panose="02040503050406030204" pitchFamily="18" charset="0"/>
                <a:ea typeface="Cambria Math" panose="02040503050406030204" pitchFamily="18" charset="0"/>
              </a:rPr>
              <a:t>200 [mm]</a:t>
            </a:r>
            <a:r>
              <a:rPr lang="en-US" altLang="ja-JP" sz="1200" dirty="0"/>
              <a:t> </a:t>
            </a:r>
            <a:r>
              <a:rPr lang="ja-JP" altLang="en-US" dirty="0"/>
              <a:t>の球の表面に糸をつけ，糸の他端を傾斜</a:t>
            </a:r>
            <a:r>
              <a:rPr lang="ja-JP" altLang="en-US" sz="1200" dirty="0"/>
              <a:t> </a:t>
            </a:r>
            <a:r>
              <a:rPr lang="en-US" altLang="ja-JP" dirty="0">
                <a:latin typeface="Cambria Math" panose="02040503050406030204" pitchFamily="18" charset="0"/>
                <a:ea typeface="Cambria Math" panose="02040503050406030204" pitchFamily="18" charset="0"/>
              </a:rPr>
              <a:t>30°</a:t>
            </a:r>
            <a:r>
              <a:rPr lang="en-US" altLang="ja-JP" sz="1200" dirty="0"/>
              <a:t> </a:t>
            </a:r>
            <a:r>
              <a:rPr lang="ja-JP" altLang="en-US" dirty="0"/>
              <a:t>の斜面上にとりつけたところ，糸が水平となってつりあった．このとき，球が斜面から受ける反力，および糸の張力を求めよ．ただし，球と斜面の接触はなめらかであるとし，</a:t>
            </a:r>
            <a:r>
              <a:rPr lang="ja-JP" altLang="en-US" dirty="0">
                <a:solidFill>
                  <a:srgbClr val="C00000"/>
                </a:solidFill>
              </a:rPr>
              <a:t>重力加速度は</a:t>
            </a:r>
            <a:r>
              <a:rPr lang="ja-JP" altLang="en-US" sz="1200" dirty="0"/>
              <a:t> </a:t>
            </a:r>
            <a:r>
              <a:rPr lang="en-US" altLang="ja-JP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10.0 [m/s</a:t>
            </a:r>
            <a:r>
              <a:rPr lang="en-US" altLang="ja-JP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altLang="ja-JP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r>
              <a:rPr lang="en-US" altLang="ja-JP" dirty="0">
                <a:solidFill>
                  <a:srgbClr val="C00000"/>
                </a:solidFill>
              </a:rPr>
              <a:t> </a:t>
            </a:r>
            <a:r>
              <a:rPr lang="ja-JP" altLang="en-US" dirty="0">
                <a:solidFill>
                  <a:srgbClr val="C00000"/>
                </a:solidFill>
              </a:rPr>
              <a:t>として</a:t>
            </a:r>
            <a:r>
              <a:rPr lang="ja-JP" altLang="en-US" sz="1200" dirty="0">
                <a:solidFill>
                  <a:srgbClr val="C00000"/>
                </a:solidFill>
              </a:rPr>
              <a:t> </a:t>
            </a:r>
            <a:r>
              <a:rPr lang="ja-JP" altLang="en-US" dirty="0"/>
              <a:t>計算せよ．</a:t>
            </a:r>
            <a:endParaRPr kumimoji="1" lang="en-US" altLang="ja-JP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3EA331B-C957-4B0F-BB3B-2F9E561B54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273" y="3429000"/>
            <a:ext cx="3600450" cy="288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51301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AA3F31E0-5904-4DA2-A914-91027BE194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273" y="3429000"/>
            <a:ext cx="3600450" cy="288036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55384BFD-0BDC-49FE-A2F4-D71FBDE489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273" y="3429000"/>
            <a:ext cx="3600450" cy="2880360"/>
          </a:xfrm>
          <a:prstGeom prst="rect">
            <a:avLst/>
          </a:prstGeom>
        </p:spPr>
      </p:pic>
      <p:sp>
        <p:nvSpPr>
          <p:cNvPr id="4" name="タイトル 3">
            <a:extLst>
              <a:ext uri="{FF2B5EF4-FFF2-40B4-BE49-F238E27FC236}">
                <a16:creationId xmlns:a16="http://schemas.microsoft.com/office/drawing/2014/main" id="{E0516C50-CF38-4836-A192-E033794E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第</a:t>
            </a:r>
            <a:r>
              <a:rPr lang="ja-JP" altLang="en-US" sz="1200" dirty="0"/>
              <a:t> </a:t>
            </a:r>
            <a:r>
              <a:rPr kumimoji="1" lang="en-US" altLang="ja-JP" dirty="0"/>
              <a:t>3</a:t>
            </a:r>
            <a:r>
              <a:rPr lang="en-US" altLang="ja-JP" sz="1200" dirty="0"/>
              <a:t> </a:t>
            </a:r>
            <a:r>
              <a:rPr kumimoji="1" lang="ja-JP" altLang="en-US" dirty="0"/>
              <a:t>回講義 小テスト  考え方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EE54E304-E49B-4B4D-9BE9-610CBA3DD20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ja-JP" altLang="en-US" dirty="0"/>
                  <a:t>教科書 </a:t>
                </a:r>
                <a:r>
                  <a:rPr kumimoji="1" lang="en-US" altLang="ja-JP" dirty="0"/>
                  <a:t>2.1</a:t>
                </a:r>
                <a:r>
                  <a:rPr kumimoji="1" lang="ja-JP" altLang="en-US" dirty="0"/>
                  <a:t>節，</a:t>
                </a:r>
                <a:r>
                  <a:rPr kumimoji="1" lang="en-US" altLang="ja-JP" dirty="0"/>
                  <a:t>2.2</a:t>
                </a:r>
                <a:r>
                  <a:rPr kumimoji="1" lang="ja-JP" altLang="en-US" dirty="0"/>
                  <a:t>節を参照．</a:t>
                </a:r>
                <a:endParaRPr kumimoji="1" lang="en-US" altLang="ja-JP" dirty="0"/>
              </a:p>
              <a:p>
                <a:pPr marL="0" indent="0">
                  <a:buNone/>
                </a:pPr>
                <a:r>
                  <a:rPr lang="ja-JP" altLang="en-US" dirty="0"/>
                  <a:t>まずやることは，作用している力をもれなく正確に列挙すること：重力</a:t>
                </a:r>
                <a:r>
                  <a:rPr lang="ja-JP" alt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ja-JP" b="1" i="1" dirty="0" smtClean="0">
                        <a:latin typeface="Cambria Math" panose="02040503050406030204" pitchFamily="18" charset="0"/>
                      </a:rPr>
                      <m:t>𝒈</m:t>
                    </m:r>
                  </m:oMath>
                </a14:m>
                <a:r>
                  <a:rPr lang="ja-JP" altLang="en-US" dirty="0" err="1"/>
                  <a:t>，</a:t>
                </a:r>
                <a:r>
                  <a:rPr lang="ja-JP" altLang="en-US" dirty="0"/>
                  <a:t>糸の張力</a:t>
                </a:r>
                <a:r>
                  <a:rPr lang="ja-JP" alt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b="1" i="1" dirty="0" smtClean="0">
                        <a:latin typeface="Cambria Math" panose="02040503050406030204" pitchFamily="18" charset="0"/>
                      </a:rPr>
                      <m:t>𝑻</m:t>
                    </m:r>
                  </m:oMath>
                </a14:m>
                <a:r>
                  <a:rPr lang="en-US" altLang="ja-JP" dirty="0"/>
                  <a:t>, </a:t>
                </a:r>
                <a:r>
                  <a:rPr lang="ja-JP" altLang="en-US" dirty="0"/>
                  <a:t>斜面からの反力</a:t>
                </a:r>
                <a:r>
                  <a:rPr lang="ja-JP" alt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b="1" i="1" dirty="0" smtClean="0">
                        <a:latin typeface="Cambria Math" panose="02040503050406030204" pitchFamily="18" charset="0"/>
                      </a:rPr>
                      <m:t>𝑹</m:t>
                    </m:r>
                  </m:oMath>
                </a14:m>
                <a:r>
                  <a:rPr lang="ja-JP" altLang="en-US" dirty="0" err="1"/>
                  <a:t>．</a:t>
                </a:r>
                <a:endParaRPr lang="en-US" altLang="ja-JP" dirty="0"/>
              </a:p>
              <a:p>
                <a:pPr marL="0" indent="0">
                  <a:buNone/>
                </a:pPr>
                <a:r>
                  <a:rPr kumimoji="1" lang="ja-JP" altLang="en-US" dirty="0"/>
                  <a:t>接触がなめらかなため</a:t>
                </a:r>
                <a:r>
                  <a:rPr lang="ja-JP" alt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b="1" i="1" dirty="0" smtClean="0">
                        <a:latin typeface="Cambria Math" panose="02040503050406030204" pitchFamily="18" charset="0"/>
                      </a:rPr>
                      <m:t>𝑹</m:t>
                    </m:r>
                  </m:oMath>
                </a14:m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kumimoji="1" lang="ja-JP" altLang="en-US" dirty="0"/>
                  <a:t>が斜面に垂直であることを考慮すると，これら</a:t>
                </a:r>
                <a:r>
                  <a:rPr lang="ja-JP" altLang="en-US" sz="1200" dirty="0"/>
                  <a:t> </a:t>
                </a:r>
                <a:r>
                  <a:rPr kumimoji="1" lang="en-US" altLang="ja-JP" dirty="0"/>
                  <a:t>3</a:t>
                </a:r>
                <a:r>
                  <a:rPr lang="ja-JP" altLang="en-US" dirty="0"/>
                  <a:t>力の作用線は球の中心を貫いている．</a:t>
                </a:r>
                <a:endParaRPr kumimoji="1" lang="en-US" altLang="ja-JP" dirty="0"/>
              </a:p>
            </p:txBody>
          </p:sp>
        </mc:Choice>
        <mc:Fallback xmlns="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EE54E304-E49B-4B4D-9BE9-610CBA3DD2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58" t="-92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6725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55384BFD-0BDC-49FE-A2F4-D71FBDE489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118" y="3388995"/>
            <a:ext cx="3600450" cy="2880360"/>
          </a:xfrm>
          <a:prstGeom prst="rect">
            <a:avLst/>
          </a:prstGeom>
        </p:spPr>
      </p:pic>
      <p:sp>
        <p:nvSpPr>
          <p:cNvPr id="4" name="タイトル 3">
            <a:extLst>
              <a:ext uri="{FF2B5EF4-FFF2-40B4-BE49-F238E27FC236}">
                <a16:creationId xmlns:a16="http://schemas.microsoft.com/office/drawing/2014/main" id="{E0516C50-CF38-4836-A192-E033794E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第</a:t>
            </a:r>
            <a:r>
              <a:rPr lang="ja-JP" altLang="en-US" sz="1200" dirty="0"/>
              <a:t> </a:t>
            </a:r>
            <a:r>
              <a:rPr kumimoji="1" lang="en-US" altLang="ja-JP" dirty="0"/>
              <a:t>3</a:t>
            </a:r>
            <a:r>
              <a:rPr lang="en-US" altLang="ja-JP" sz="1200" dirty="0"/>
              <a:t> </a:t>
            </a:r>
            <a:r>
              <a:rPr kumimoji="1" lang="ja-JP" altLang="en-US" dirty="0"/>
              <a:t>回講義 小テスト  考え方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EE54E304-E49B-4B4D-9BE9-610CBA3DD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力は作用線に沿って動かしても作用は同じ．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したがって，やることは「球重心に作用する</a:t>
            </a:r>
            <a:r>
              <a:rPr lang="ja-JP" altLang="en-US" sz="1200" dirty="0"/>
              <a:t> </a:t>
            </a:r>
            <a:r>
              <a:rPr kumimoji="1" lang="en-US" altLang="ja-JP" dirty="0"/>
              <a:t>3</a:t>
            </a:r>
            <a:r>
              <a:rPr kumimoji="1" lang="ja-JP" altLang="en-US" dirty="0"/>
              <a:t>力のつりあい」を解くだけ．その方法は</a:t>
            </a:r>
            <a:r>
              <a:rPr kumimoji="1" lang="en-US" altLang="ja-JP" dirty="0"/>
              <a:t>…</a:t>
            </a:r>
          </a:p>
          <a:p>
            <a:pPr marL="457200" indent="-457200">
              <a:buAutoNum type="arabicParenBoth"/>
            </a:pPr>
            <a:r>
              <a:rPr lang="ja-JP" altLang="en-US" dirty="0"/>
              <a:t> 水平方向のつりあい式，鉛直方向のつりあい式の連立</a:t>
            </a:r>
            <a:endParaRPr lang="en-US" altLang="ja-JP" dirty="0"/>
          </a:p>
          <a:p>
            <a:pPr marL="457200" indent="-457200">
              <a:buAutoNum type="arabicParenBoth"/>
            </a:pPr>
            <a:r>
              <a:rPr kumimoji="1" lang="en-US" altLang="ja-JP" dirty="0"/>
              <a:t> </a:t>
            </a:r>
            <a:r>
              <a:rPr kumimoji="1" lang="en-US" altLang="ja-JP" dirty="0" err="1"/>
              <a:t>Lami</a:t>
            </a:r>
            <a:r>
              <a:rPr lang="en-US" altLang="ja-JP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kumimoji="1" lang="ja-JP" altLang="en-US" dirty="0"/>
              <a:t>の定理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9576ACB2-625A-4E70-BA65-F73E861D45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684" y="3469005"/>
            <a:ext cx="1973580" cy="2800350"/>
          </a:xfrm>
          <a:prstGeom prst="rect">
            <a:avLst/>
          </a:prstGeom>
        </p:spPr>
      </p:pic>
      <p:sp>
        <p:nvSpPr>
          <p:cNvPr id="6" name="矢印: 右 5">
            <a:extLst>
              <a:ext uri="{FF2B5EF4-FFF2-40B4-BE49-F238E27FC236}">
                <a16:creationId xmlns:a16="http://schemas.microsoft.com/office/drawing/2014/main" id="{E32F4D74-79C4-4F1C-A891-C2F55B598237}"/>
              </a:ext>
            </a:extLst>
          </p:cNvPr>
          <p:cNvSpPr/>
          <p:nvPr/>
        </p:nvSpPr>
        <p:spPr>
          <a:xfrm>
            <a:off x="6486633" y="4391838"/>
            <a:ext cx="951722" cy="1010585"/>
          </a:xfrm>
          <a:prstGeom prst="rightArrow">
            <a:avLst/>
          </a:prstGeom>
          <a:solidFill>
            <a:srgbClr val="92D050"/>
          </a:solidFill>
          <a:ln>
            <a:noFill/>
          </a:ln>
          <a:effectLst>
            <a:outerShdw blurRad="762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0544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55384BFD-0BDC-49FE-A2F4-D71FBDE489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115" y="1142316"/>
            <a:ext cx="3600450" cy="2880360"/>
          </a:xfrm>
          <a:prstGeom prst="rect">
            <a:avLst/>
          </a:prstGeom>
        </p:spPr>
      </p:pic>
      <p:sp>
        <p:nvSpPr>
          <p:cNvPr id="4" name="タイトル 3">
            <a:extLst>
              <a:ext uri="{FF2B5EF4-FFF2-40B4-BE49-F238E27FC236}">
                <a16:creationId xmlns:a16="http://schemas.microsoft.com/office/drawing/2014/main" id="{E0516C50-CF38-4836-A192-E033794E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第</a:t>
            </a:r>
            <a:r>
              <a:rPr lang="ja-JP" altLang="en-US" sz="1200" dirty="0"/>
              <a:t> </a:t>
            </a:r>
            <a:r>
              <a:rPr kumimoji="1" lang="en-US" altLang="ja-JP" dirty="0"/>
              <a:t>3</a:t>
            </a:r>
            <a:r>
              <a:rPr lang="en-US" altLang="ja-JP" sz="1200" dirty="0"/>
              <a:t> </a:t>
            </a:r>
            <a:r>
              <a:rPr kumimoji="1" lang="ja-JP" altLang="en-US" dirty="0"/>
              <a:t>回講義 小テスト  解答例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EE54E304-E49B-4B4D-9BE9-610CBA3DD20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ja-JP" altLang="en-US" dirty="0"/>
                  <a:t>球質量を</a:t>
                </a:r>
                <a:r>
                  <a:rPr lang="ja-JP" alt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 (=10.0)</m:t>
                    </m:r>
                  </m:oMath>
                </a14:m>
                <a:r>
                  <a:rPr kumimoji="1" lang="en-US" altLang="ja-JP" dirty="0"/>
                  <a:t> </a:t>
                </a:r>
                <a:r>
                  <a:rPr kumimoji="1"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[kg]</a:t>
                </a:r>
                <a:r>
                  <a:rPr kumimoji="1" lang="ja-JP" altLang="en-US" dirty="0"/>
                  <a:t>，重力加速度の大きさを</a:t>
                </a:r>
                <a:br>
                  <a:rPr kumimoji="1" lang="en-US" altLang="ja-JP" dirty="0"/>
                </a:b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 (=10.0)</m:t>
                    </m:r>
                  </m:oMath>
                </a14:m>
                <a:r>
                  <a:rPr kumimoji="1" lang="en-US" altLang="ja-JP" dirty="0"/>
                  <a:t> </a:t>
                </a:r>
                <a:r>
                  <a:rPr kumimoji="1"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[m/s</a:t>
                </a:r>
                <a:r>
                  <a:rPr kumimoji="1" lang="en-US" altLang="ja-JP" baseline="30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kumimoji="1"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]</a:t>
                </a:r>
                <a:r>
                  <a:rPr kumimoji="1" lang="ja-JP" altLang="en-US" dirty="0"/>
                  <a:t>とする．</a:t>
                </a:r>
                <a:endParaRPr kumimoji="1" lang="en-US" altLang="ja-JP" dirty="0"/>
              </a:p>
              <a:p>
                <a:pPr marL="0" indent="0">
                  <a:buNone/>
                </a:pPr>
                <a:r>
                  <a:rPr kumimoji="1" lang="ja-JP" altLang="en-US" dirty="0"/>
                  <a:t>上図に示すとおり，作用している力は，球重心に</a:t>
                </a:r>
                <a:br>
                  <a:rPr kumimoji="1" lang="en-US" altLang="ja-JP" dirty="0"/>
                </a:br>
                <a:r>
                  <a:rPr kumimoji="1" lang="ja-JP" altLang="en-US" dirty="0"/>
                  <a:t>作用する重力</a:t>
                </a:r>
                <a:r>
                  <a:rPr lang="ja-JP" alt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ja-JP" b="1" i="1" dirty="0">
                        <a:latin typeface="Cambria Math" panose="02040503050406030204" pitchFamily="18" charset="0"/>
                      </a:rPr>
                      <m:t>𝒈</m:t>
                    </m:r>
                  </m:oMath>
                </a14:m>
                <a:r>
                  <a:rPr kumimoji="1" lang="ja-JP" altLang="en-US" dirty="0"/>
                  <a:t>，糸の張力</a:t>
                </a:r>
                <a:r>
                  <a:rPr lang="ja-JP" alt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b="1" i="1" dirty="0">
                        <a:latin typeface="Cambria Math" panose="02040503050406030204" pitchFamily="18" charset="0"/>
                      </a:rPr>
                      <m:t>𝑻</m:t>
                    </m:r>
                  </m:oMath>
                </a14:m>
                <a:r>
                  <a:rPr kumimoji="1" lang="ja-JP" altLang="en-US" dirty="0" err="1"/>
                  <a:t>，</a:t>
                </a:r>
                <a:r>
                  <a:rPr kumimoji="1" lang="ja-JP" altLang="en-US" dirty="0"/>
                  <a:t>斜面からの反力</a:t>
                </a:r>
                <a:b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altLang="ja-JP" b="1" i="1" dirty="0">
                        <a:latin typeface="Cambria Math" panose="02040503050406030204" pitchFamily="18" charset="0"/>
                      </a:rPr>
                      <m:t>𝑹</m:t>
                    </m:r>
                  </m:oMath>
                </a14:m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kumimoji="1" lang="ja-JP" altLang="en-US" dirty="0"/>
                  <a:t>である．</a:t>
                </a:r>
                <a:endParaRPr kumimoji="1" lang="en-US" altLang="ja-JP" dirty="0"/>
              </a:p>
              <a:p>
                <a:pPr marL="0" indent="0">
                  <a:buNone/>
                </a:pPr>
                <a:r>
                  <a:rPr kumimoji="1" lang="ja-JP" altLang="en-US" dirty="0"/>
                  <a:t>球と斜面の接触はなめらかなので，</a:t>
                </a:r>
                <a14:m>
                  <m:oMath xmlns:m="http://schemas.openxmlformats.org/officeDocument/2006/math">
                    <m:r>
                      <a:rPr lang="en-US" altLang="ja-JP" b="1" i="1" dirty="0">
                        <a:latin typeface="Cambria Math" panose="02040503050406030204" pitchFamily="18" charset="0"/>
                      </a:rPr>
                      <m:t>𝑹</m:t>
                    </m:r>
                  </m:oMath>
                </a14:m>
                <a:r>
                  <a:rPr lang="en-US" altLang="ja-JP" sz="1200" dirty="0"/>
                  <a:t> </a:t>
                </a:r>
                <a:r>
                  <a:rPr lang="ja-JP" altLang="en-US" dirty="0"/>
                  <a:t>は斜面に</a:t>
                </a:r>
                <a:br>
                  <a:rPr lang="en-US" altLang="ja-JP" dirty="0"/>
                </a:br>
                <a:r>
                  <a:rPr lang="ja-JP" altLang="en-US" dirty="0"/>
                  <a:t>垂直である．</a:t>
                </a:r>
                <a:endParaRPr lang="en-US" altLang="ja-JP" dirty="0"/>
              </a:p>
              <a:p>
                <a:pPr marL="0" indent="0">
                  <a:buNone/>
                </a:pPr>
                <a:r>
                  <a:rPr kumimoji="1" lang="ja-JP" altLang="en-US" dirty="0"/>
                  <a:t>したがって，この</a:t>
                </a:r>
                <a:r>
                  <a:rPr lang="ja-JP" altLang="en-US" sz="1200" dirty="0"/>
                  <a:t> </a:t>
                </a:r>
                <a:r>
                  <a:rPr kumimoji="1" lang="en-US" altLang="ja-JP" dirty="0"/>
                  <a:t>3</a:t>
                </a:r>
                <a:r>
                  <a:rPr kumimoji="1" lang="ja-JP" altLang="en-US" dirty="0"/>
                  <a:t>力の作用線は重心を通る．</a:t>
                </a:r>
                <a:endParaRPr kumimoji="1" lang="en-US" altLang="ja-JP" dirty="0"/>
              </a:p>
            </p:txBody>
          </p:sp>
        </mc:Choice>
        <mc:Fallback xmlns="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EE54E304-E49B-4B4D-9BE9-610CBA3DD2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847" t="-150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図 2">
            <a:extLst>
              <a:ext uri="{FF2B5EF4-FFF2-40B4-BE49-F238E27FC236}">
                <a16:creationId xmlns:a16="http://schemas.microsoft.com/office/drawing/2014/main" id="{9576ACB2-625A-4E70-BA65-F73E861D45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045" y="3512966"/>
            <a:ext cx="1973580" cy="280035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45F60C3-730B-4B14-9125-3851EBC4D17C}"/>
              </a:ext>
            </a:extLst>
          </p:cNvPr>
          <p:cNvSpPr txBox="1"/>
          <p:nvPr/>
        </p:nvSpPr>
        <p:spPr>
          <a:xfrm>
            <a:off x="1782764" y="5913206"/>
            <a:ext cx="61686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>
                <a:solidFill>
                  <a:schemeClr val="accent2"/>
                </a:solidFill>
              </a:rPr>
              <a:t>※ </a:t>
            </a:r>
            <a:r>
              <a:rPr lang="ja-JP" altLang="en-US" sz="2000" b="1" dirty="0">
                <a:solidFill>
                  <a:schemeClr val="accent2"/>
                </a:solidFill>
              </a:rPr>
              <a:t>どこを太字，どこを細字で書いているかに注意！</a:t>
            </a:r>
          </a:p>
        </p:txBody>
      </p:sp>
    </p:spTree>
    <p:extLst>
      <p:ext uri="{BB962C8B-B14F-4D97-AF65-F5344CB8AC3E}">
        <p14:creationId xmlns:p14="http://schemas.microsoft.com/office/powerpoint/2010/main" val="30147767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1AE11A0-CAA2-2A23-76B9-99FE9A26C4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115" y="1142316"/>
            <a:ext cx="3600450" cy="288036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56ADFFEE-A6C7-C7D7-5491-8D527C89A9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045" y="3512966"/>
            <a:ext cx="1973580" cy="2800350"/>
          </a:xfrm>
          <a:prstGeom prst="rect">
            <a:avLst/>
          </a:prstGeom>
        </p:spPr>
      </p:pic>
      <p:sp>
        <p:nvSpPr>
          <p:cNvPr id="4" name="タイトル 3">
            <a:extLst>
              <a:ext uri="{FF2B5EF4-FFF2-40B4-BE49-F238E27FC236}">
                <a16:creationId xmlns:a16="http://schemas.microsoft.com/office/drawing/2014/main" id="{E0516C50-CF38-4836-A192-E033794E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第</a:t>
            </a:r>
            <a:r>
              <a:rPr lang="ja-JP" altLang="en-US" sz="1200" dirty="0"/>
              <a:t> </a:t>
            </a:r>
            <a:r>
              <a:rPr kumimoji="1" lang="en-US" altLang="ja-JP" dirty="0"/>
              <a:t>3</a:t>
            </a:r>
            <a:r>
              <a:rPr lang="en-US" altLang="ja-JP" sz="1200" dirty="0"/>
              <a:t> </a:t>
            </a:r>
            <a:r>
              <a:rPr kumimoji="1" lang="ja-JP" altLang="en-US" dirty="0"/>
              <a:t>回講義 小テスト  解答例 </a:t>
            </a:r>
            <a:r>
              <a:rPr kumimoji="1" lang="en-US" altLang="ja-JP" dirty="0"/>
              <a:t>1</a:t>
            </a:r>
            <a:r>
              <a:rPr kumimoji="1" lang="ja-JP" altLang="en-US" dirty="0"/>
              <a:t>：水平・鉛直のつりあい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EE54E304-E49B-4B4D-9BE9-610CBA3DD20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ja-JP" altLang="en-US" dirty="0"/>
                  <a:t>図中，水平右方向に</a:t>
                </a:r>
                <a:r>
                  <a:rPr lang="ja-JP" altLang="en-US" sz="1200" dirty="0"/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ja-JP" sz="1200" dirty="0"/>
                  <a:t> </a:t>
                </a:r>
                <a:r>
                  <a:rPr lang="ja-JP" altLang="en-US" dirty="0"/>
                  <a:t>軸，鉛直上</a:t>
                </a:r>
                <a:br>
                  <a:rPr lang="en-US" altLang="ja-JP" dirty="0"/>
                </a:br>
                <a:r>
                  <a:rPr lang="ja-JP" altLang="en-US" dirty="0"/>
                  <a:t>方向に</a:t>
                </a:r>
                <a:r>
                  <a:rPr lang="ja-JP" altLang="en-US" sz="1200" dirty="0"/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ja-JP" sz="1200" dirty="0"/>
                  <a:t> </a:t>
                </a:r>
                <a:r>
                  <a:rPr lang="ja-JP" altLang="en-US" dirty="0"/>
                  <a:t>軸をとる．</a:t>
                </a:r>
                <a:endParaRPr lang="en-US" altLang="ja-JP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ja-JP" sz="1200" dirty="0"/>
                  <a:t> </a:t>
                </a:r>
                <a:r>
                  <a:rPr kumimoji="1" lang="ja-JP" altLang="en-US" dirty="0"/>
                  <a:t>軸方向の力のつりあいから，</a:t>
                </a:r>
                <a:endParaRPr kumimoji="1" lang="en-US" altLang="ja-JP" dirty="0"/>
              </a:p>
              <a:p>
                <a:pPr marL="0" indent="0">
                  <a:buNone/>
                </a:pPr>
                <a:r>
                  <a:rPr kumimoji="1" lang="ja-JP" altLang="en-US" b="0" dirty="0"/>
                  <a:t>　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𝑅</m:t>
                    </m:r>
                    <m:func>
                      <m:func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1" lang="en-US" altLang="ja-JP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120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°</m:t>
                        </m:r>
                      </m:e>
                    </m:func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kumimoji="1" lang="en-US" altLang="ja-JP" dirty="0"/>
                  <a:t>  (1)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ja-JP" sz="1200" dirty="0"/>
                  <a:t> </a:t>
                </a:r>
                <a:r>
                  <a:rPr kumimoji="1" lang="ja-JP" altLang="en-US" dirty="0"/>
                  <a:t>軸方向の力のつりあいから，</a:t>
                </a:r>
                <a:endParaRPr kumimoji="1" lang="en-US" altLang="ja-JP" dirty="0"/>
              </a:p>
              <a:p>
                <a:pPr marL="0" indent="0">
                  <a:buNone/>
                </a:pPr>
                <a:r>
                  <a:rPr kumimoji="1" lang="ja-JP" altLang="en-US" b="0" dirty="0"/>
                  <a:t>　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𝑅</m:t>
                    </m:r>
                    <m:func>
                      <m:func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1" lang="en-US" altLang="ja-JP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a:rPr lang="en-US" altLang="ja-JP" i="1" smtClean="0">
                            <a:latin typeface="Cambria Math" panose="02040503050406030204" pitchFamily="18" charset="0"/>
                          </a:rPr>
                          <m:t>°</m:t>
                        </m:r>
                      </m:e>
                    </m:func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𝑚𝑔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kumimoji="1" lang="en-US" altLang="ja-JP" dirty="0"/>
                  <a:t>  (2)</a:t>
                </a:r>
              </a:p>
              <a:p>
                <a:pPr marL="0" indent="0">
                  <a:buNone/>
                </a:pPr>
                <a:r>
                  <a:rPr lang="ja-JP" altLang="en-US" dirty="0"/>
                  <a:t>式 </a:t>
                </a:r>
                <a:r>
                  <a:rPr lang="en-US" altLang="ja-JP" dirty="0"/>
                  <a:t>(2) </a:t>
                </a:r>
                <a:r>
                  <a:rPr lang="ja-JP" altLang="en-US" dirty="0"/>
                  <a:t>から，</a:t>
                </a:r>
                <a:endParaRPr lang="en-US" altLang="ja-JP" dirty="0"/>
              </a:p>
              <a:p>
                <a:pPr marL="0" indent="0">
                  <a:buNone/>
                </a:pPr>
                <a:r>
                  <a:rPr kumimoji="1" lang="ja-JP" altLang="en-US" b="0" dirty="0"/>
                  <a:t>　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𝑚𝑔</m:t>
                        </m:r>
                      </m:num>
                      <m:den>
                        <m:func>
                          <m:func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kumimoji="1" lang="en-US" altLang="ja-JP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120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°</m:t>
                            </m:r>
                          </m:e>
                        </m:func>
                      </m:den>
                    </m:f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200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  <m:r>
                      <a:rPr kumimoji="1"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≈115</m:t>
                    </m:r>
                  </m:oMath>
                </a14:m>
                <a:r>
                  <a:rPr kumimoji="1" lang="en-US" altLang="ja-JP" dirty="0"/>
                  <a:t> </a:t>
                </a:r>
                <a:r>
                  <a:rPr kumimoji="1"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[N]</a:t>
                </a:r>
                <a:r>
                  <a:rPr kumimoji="1" lang="ja-JP" altLang="en-US" dirty="0" err="1"/>
                  <a:t>．</a:t>
                </a:r>
                <a:endParaRPr kumimoji="1" lang="en-US" altLang="ja-JP" dirty="0"/>
              </a:p>
              <a:p>
                <a:pPr marL="0" indent="0">
                  <a:buNone/>
                </a:pPr>
                <a:r>
                  <a:rPr lang="ja-JP" altLang="en-US" dirty="0"/>
                  <a:t>式 </a:t>
                </a:r>
                <a:r>
                  <a:rPr lang="en-US" altLang="ja-JP" dirty="0"/>
                  <a:t>(1) </a:t>
                </a:r>
                <a:r>
                  <a:rPr lang="ja-JP" altLang="en-US" dirty="0"/>
                  <a:t>に代入し，</a:t>
                </a:r>
                <a:endParaRPr lang="en-US" altLang="ja-JP" dirty="0"/>
              </a:p>
              <a:p>
                <a:pPr marL="0" indent="0">
                  <a:buNone/>
                </a:pPr>
                <a:r>
                  <a:rPr kumimoji="1" lang="ja-JP" altLang="en-US" b="0" dirty="0"/>
                  <a:t>　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𝑅</m:t>
                    </m:r>
                    <m:func>
                      <m:func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ja-JP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120°</m:t>
                        </m:r>
                      </m:e>
                    </m:func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  <m:r>
                      <a:rPr kumimoji="1"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≈58</m:t>
                    </m:r>
                  </m:oMath>
                </a14:m>
                <a:r>
                  <a:rPr kumimoji="1" lang="en-US" altLang="ja-JP" dirty="0"/>
                  <a:t> </a:t>
                </a:r>
                <a:r>
                  <a:rPr kumimoji="1"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[N]</a:t>
                </a:r>
                <a:r>
                  <a:rPr kumimoji="1" lang="ja-JP" altLang="en-US" dirty="0" err="1"/>
                  <a:t>．</a:t>
                </a:r>
                <a:endParaRPr kumimoji="1" lang="en-US" altLang="ja-JP" dirty="0"/>
              </a:p>
              <a:p>
                <a:pPr marL="0" indent="0">
                  <a:buNone/>
                </a:pPr>
                <a:r>
                  <a:rPr lang="en-US" altLang="ja-JP" dirty="0"/>
                  <a:t>(</a:t>
                </a:r>
                <a:r>
                  <a:rPr lang="ja-JP" altLang="en-US" dirty="0"/>
                  <a:t>それぞれの力の方向は図の通り</a:t>
                </a:r>
                <a:r>
                  <a:rPr lang="en-US" altLang="ja-JP" dirty="0"/>
                  <a:t>)</a:t>
                </a:r>
                <a:endParaRPr kumimoji="1" lang="en-US" altLang="ja-JP" dirty="0"/>
              </a:p>
            </p:txBody>
          </p:sp>
        </mc:Choice>
        <mc:Fallback xmlns="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EE54E304-E49B-4B4D-9BE9-610CBA3DD2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58" t="-695" b="-13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DD75A2F0-7303-4428-881B-BB121463AA6A}"/>
              </a:ext>
            </a:extLst>
          </p:cNvPr>
          <p:cNvGrpSpPr/>
          <p:nvPr/>
        </p:nvGrpSpPr>
        <p:grpSpPr>
          <a:xfrm>
            <a:off x="11036212" y="2582496"/>
            <a:ext cx="986791" cy="1024374"/>
            <a:chOff x="7906384" y="2785707"/>
            <a:chExt cx="986791" cy="1024374"/>
          </a:xfrm>
        </p:grpSpPr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6A454C18-5D0C-44DF-8840-A729196D6075}"/>
                </a:ext>
              </a:extLst>
            </p:cNvPr>
            <p:cNvGrpSpPr/>
            <p:nvPr/>
          </p:nvGrpSpPr>
          <p:grpSpPr>
            <a:xfrm>
              <a:off x="8153400" y="3247373"/>
              <a:ext cx="562708" cy="562708"/>
              <a:chOff x="7291754" y="175846"/>
              <a:chExt cx="562708" cy="562708"/>
            </a:xfrm>
          </p:grpSpPr>
          <p:cxnSp>
            <p:nvCxnSpPr>
              <p:cNvPr id="8" name="直線矢印コネクタ 7">
                <a:extLst>
                  <a:ext uri="{FF2B5EF4-FFF2-40B4-BE49-F238E27FC236}">
                    <a16:creationId xmlns:a16="http://schemas.microsoft.com/office/drawing/2014/main" id="{94766EDA-5556-4145-8F34-37D7E95148B3}"/>
                  </a:ext>
                </a:extLst>
              </p:cNvPr>
              <p:cNvCxnSpPr/>
              <p:nvPr/>
            </p:nvCxnSpPr>
            <p:spPr>
              <a:xfrm flipV="1">
                <a:off x="7291754" y="175846"/>
                <a:ext cx="0" cy="56270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矢印コネクタ 8">
                <a:extLst>
                  <a:ext uri="{FF2B5EF4-FFF2-40B4-BE49-F238E27FC236}">
                    <a16:creationId xmlns:a16="http://schemas.microsoft.com/office/drawing/2014/main" id="{BB077B30-01CE-498C-A147-3551CA61077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7573108" y="457200"/>
                <a:ext cx="0" cy="56270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テキスト ボックス 10">
                  <a:extLst>
                    <a:ext uri="{FF2B5EF4-FFF2-40B4-BE49-F238E27FC236}">
                      <a16:creationId xmlns:a16="http://schemas.microsoft.com/office/drawing/2014/main" id="{C475ED5E-35CF-45C1-BEA4-4FE358B99DDE}"/>
                    </a:ext>
                  </a:extLst>
                </p:cNvPr>
                <p:cNvSpPr txBox="1"/>
                <p:nvPr/>
              </p:nvSpPr>
              <p:spPr>
                <a:xfrm>
                  <a:off x="8431510" y="3348416"/>
                  <a:ext cx="46166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11" name="テキスト ボックス 10">
                  <a:extLst>
                    <a:ext uri="{FF2B5EF4-FFF2-40B4-BE49-F238E27FC236}">
                      <a16:creationId xmlns:a16="http://schemas.microsoft.com/office/drawing/2014/main" id="{C475ED5E-35CF-45C1-BEA4-4FE358B99DD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31510" y="3348416"/>
                  <a:ext cx="461665" cy="46166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テキスト ボックス 11">
                  <a:extLst>
                    <a:ext uri="{FF2B5EF4-FFF2-40B4-BE49-F238E27FC236}">
                      <a16:creationId xmlns:a16="http://schemas.microsoft.com/office/drawing/2014/main" id="{746E3D45-9CAE-4EAE-8096-FF7B5F1D31E3}"/>
                    </a:ext>
                  </a:extLst>
                </p:cNvPr>
                <p:cNvSpPr txBox="1"/>
                <p:nvPr/>
              </p:nvSpPr>
              <p:spPr>
                <a:xfrm>
                  <a:off x="7906384" y="2785707"/>
                  <a:ext cx="46166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2400" i="1" dirty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12" name="テキスト ボックス 11">
                  <a:extLst>
                    <a:ext uri="{FF2B5EF4-FFF2-40B4-BE49-F238E27FC236}">
                      <a16:creationId xmlns:a16="http://schemas.microsoft.com/office/drawing/2014/main" id="{746E3D45-9CAE-4EAE-8096-FF7B5F1D31E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06384" y="2785707"/>
                  <a:ext cx="461665" cy="461665"/>
                </a:xfrm>
                <a:prstGeom prst="rect">
                  <a:avLst/>
                </a:prstGeom>
                <a:blipFill>
                  <a:blip r:embed="rId6"/>
                  <a:stretch>
                    <a:fillRect b="-6579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2939786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E0516C50-CF38-4836-A192-E033794E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第</a:t>
            </a:r>
            <a:r>
              <a:rPr lang="ja-JP" altLang="en-US" sz="1200" dirty="0"/>
              <a:t> </a:t>
            </a:r>
            <a:r>
              <a:rPr kumimoji="1" lang="en-US" altLang="ja-JP" dirty="0"/>
              <a:t>3</a:t>
            </a:r>
            <a:r>
              <a:rPr lang="en-US" altLang="ja-JP" sz="1200" dirty="0"/>
              <a:t> </a:t>
            </a:r>
            <a:r>
              <a:rPr kumimoji="1" lang="ja-JP" altLang="en-US" dirty="0"/>
              <a:t>回講義 小テスト  解答例 </a:t>
            </a:r>
            <a:r>
              <a:rPr kumimoji="1" lang="en-US" altLang="ja-JP" dirty="0"/>
              <a:t>2</a:t>
            </a:r>
            <a:r>
              <a:rPr kumimoji="1" lang="ja-JP" altLang="en-US" dirty="0"/>
              <a:t>：</a:t>
            </a:r>
            <a:r>
              <a:rPr kumimoji="1" lang="en-US" altLang="ja-JP" dirty="0" err="1"/>
              <a:t>Lami</a:t>
            </a:r>
            <a:r>
              <a:rPr kumimoji="1" lang="ja-JP" altLang="en-US" dirty="0"/>
              <a:t>の定理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EE54E304-E49B-4B4D-9BE9-610CBA3DD20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ja-JP" dirty="0"/>
                  <a:t>Lami</a:t>
                </a:r>
                <a:r>
                  <a:rPr lang="en-US" altLang="ja-JP" sz="1200" dirty="0"/>
                  <a:t> </a:t>
                </a:r>
                <a:r>
                  <a:rPr lang="ja-JP" altLang="en-US" dirty="0"/>
                  <a:t>の定理から，</a:t>
                </a:r>
                <a:endParaRPr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𝑚𝑔</m:t>
                          </m:r>
                        </m:num>
                        <m:den>
                          <m:func>
                            <m:func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ja-JP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120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°</m:t>
                              </m:r>
                            </m:e>
                          </m:func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func>
                            <m:func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ja-JP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90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°</m:t>
                              </m:r>
                            </m:e>
                          </m:func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func>
                            <m:func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ja-JP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0°</m:t>
                              </m:r>
                            </m:e>
                          </m:func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altLang="ja-JP" dirty="0"/>
              </a:p>
              <a:p>
                <a:pPr marL="0" indent="0">
                  <a:buNone/>
                </a:pPr>
                <a:endParaRPr kumimoji="1" lang="en-US" altLang="ja-JP" dirty="0"/>
              </a:p>
              <a:p>
                <a:pPr marL="0" indent="0">
                  <a:buNone/>
                </a:pPr>
                <a:r>
                  <a:rPr kumimoji="1" lang="ja-JP" altLang="en-US" b="0" dirty="0"/>
                  <a:t>よって，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𝑚𝑔</m:t>
                        </m:r>
                        <m:func>
                          <m:func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kumimoji="1" lang="en-US" altLang="ja-JP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90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°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kumimoji="1" lang="en-US" altLang="ja-JP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120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°</m:t>
                            </m:r>
                          </m:e>
                        </m:func>
                      </m:den>
                    </m:f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200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  <m:r>
                      <a:rPr kumimoji="1"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≈115</m:t>
                    </m:r>
                  </m:oMath>
                </a14:m>
                <a:r>
                  <a:rPr kumimoji="1" lang="en-US" altLang="ja-JP" dirty="0"/>
                  <a:t> </a:t>
                </a:r>
                <a:r>
                  <a:rPr kumimoji="1"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[N]</a:t>
                </a:r>
                <a:r>
                  <a:rPr kumimoji="1" lang="ja-JP" altLang="en-US" dirty="0" err="1"/>
                  <a:t>，</a:t>
                </a:r>
                <a:br>
                  <a:rPr kumimoji="1" lang="en-US" altLang="ja-JP" dirty="0"/>
                </a:b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𝑚𝑔</m:t>
                        </m:r>
                        <m:func>
                          <m:funcPr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ja-JP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150</m:t>
                            </m:r>
                            <m: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  <m:t>°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ja-JP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120°</m:t>
                            </m:r>
                          </m:e>
                        </m:func>
                      </m:den>
                    </m:f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00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58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[N]</a:t>
                </a:r>
                <a:r>
                  <a:rPr lang="ja-JP" altLang="en-US" dirty="0" err="1"/>
                  <a:t>．</a:t>
                </a:r>
                <a:endParaRPr kumimoji="1" lang="en-US" altLang="ja-JP" dirty="0"/>
              </a:p>
              <a:p>
                <a:pPr marL="0" indent="0">
                  <a:buNone/>
                </a:pPr>
                <a:r>
                  <a:rPr lang="en-US" altLang="ja-JP" dirty="0"/>
                  <a:t>(</a:t>
                </a:r>
                <a:r>
                  <a:rPr lang="ja-JP" altLang="en-US" dirty="0"/>
                  <a:t>それぞれの力の方向は図の通り</a:t>
                </a:r>
                <a:r>
                  <a:rPr lang="en-US" altLang="ja-JP" dirty="0"/>
                  <a:t>)</a:t>
                </a:r>
              </a:p>
              <a:p>
                <a:pPr marL="0" indent="0">
                  <a:buNone/>
                </a:pPr>
                <a:endParaRPr kumimoji="1" lang="en-US" altLang="ja-JP" dirty="0"/>
              </a:p>
              <a:p>
                <a:pPr marL="0" indent="0">
                  <a:buNone/>
                </a:pPr>
                <a:r>
                  <a:rPr lang="en-US" altLang="ja-JP" dirty="0"/>
                  <a:t>※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ja-JP" altLang="en-US" sz="1200" dirty="0"/>
                  <a:t> </a:t>
                </a:r>
                <a:r>
                  <a:rPr lang="ja-JP" altLang="en-US" dirty="0"/>
                  <a:t>の有効数字が</a:t>
                </a:r>
                <a:r>
                  <a:rPr lang="ja-JP" altLang="en-US" sz="1200" dirty="0"/>
                  <a:t> </a:t>
                </a:r>
                <a:r>
                  <a:rPr lang="en-US" altLang="ja-JP" dirty="0"/>
                  <a:t>2</a:t>
                </a:r>
                <a:r>
                  <a:rPr lang="en-US" altLang="ja-JP" sz="1200" dirty="0"/>
                  <a:t> </a:t>
                </a:r>
                <a:r>
                  <a:rPr lang="ja-JP" altLang="en-US" dirty="0"/>
                  <a:t>桁になっているのは，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ja-JP" altLang="en-US" sz="1200" dirty="0"/>
                  <a:t> </a:t>
                </a:r>
                <a:r>
                  <a:rPr lang="ja-JP" altLang="en-US" dirty="0"/>
                  <a:t>の計算に</a:t>
                </a:r>
                <a:br>
                  <a:rPr lang="en-US" altLang="ja-JP" dirty="0"/>
                </a:br>
                <a:r>
                  <a:rPr lang="ja-JP" altLang="en-US" dirty="0"/>
                  <a:t>　 おいて「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0.1 [N]</a:t>
                </a:r>
                <a:r>
                  <a:rPr lang="en-US" altLang="ja-JP" sz="1200" dirty="0"/>
                  <a:t> </a:t>
                </a:r>
                <a:r>
                  <a:rPr lang="ja-JP" altLang="en-US" dirty="0"/>
                  <a:t>の位は無効」となったため．</a:t>
                </a:r>
                <a:endParaRPr lang="en-US" altLang="ja-JP" dirty="0"/>
              </a:p>
            </p:txBody>
          </p:sp>
        </mc:Choice>
        <mc:Fallback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EE54E304-E49B-4B4D-9BE9-610CBA3DD2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47" t="-92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図 2">
            <a:extLst>
              <a:ext uri="{FF2B5EF4-FFF2-40B4-BE49-F238E27FC236}">
                <a16:creationId xmlns:a16="http://schemas.microsoft.com/office/drawing/2014/main" id="{9576ACB2-625A-4E70-BA65-F73E861D45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594" y="3512966"/>
            <a:ext cx="197358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1399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井上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メイリオしばり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井上" id="{E922A7F5-18CD-4B8B-BA7E-FF003182BD28}" vid="{8F668B92-BC27-47CA-82D1-B183036785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井上</Template>
  <TotalTime>2531</TotalTime>
  <Words>560</Words>
  <Application>Microsoft Office PowerPoint</Application>
  <PresentationFormat>ワイド画面</PresentationFormat>
  <Paragraphs>38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メイリオ</vt:lpstr>
      <vt:lpstr>Cambria Math</vt:lpstr>
      <vt:lpstr>Lucida Sans</vt:lpstr>
      <vt:lpstr>Wingdings</vt:lpstr>
      <vt:lpstr>井上</vt:lpstr>
      <vt:lpstr>第 3 回講義 小テスト</vt:lpstr>
      <vt:lpstr>第 3 回講義 小テスト  考え方</vt:lpstr>
      <vt:lpstr>第 3 回講義 小テスト  考え方</vt:lpstr>
      <vt:lpstr>第 3 回講義 小テスト  解答例</vt:lpstr>
      <vt:lpstr>第 3 回講義 小テスト  解答例 1：水平・鉛直のつりあい</vt:lpstr>
      <vt:lpstr>第 3 回講義 小テスト  解答例 2：Lamiの定理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第２回講義 小テスト</dc:title>
  <dc:creator>inoue</dc:creator>
  <cp:lastModifiedBy>Kousuke INOUE</cp:lastModifiedBy>
  <cp:revision>23</cp:revision>
  <dcterms:created xsi:type="dcterms:W3CDTF">2018-10-05T04:51:39Z</dcterms:created>
  <dcterms:modified xsi:type="dcterms:W3CDTF">2024-10-16T23:57:54Z</dcterms:modified>
</cp:coreProperties>
</file>