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Lst>
  <p:sldSz cx="12192000" cy="6858000"/>
  <p:notesSz cx="6858000" cy="9144000"/>
  <p:defaultTextStyle>
    <a:defPPr>
      <a:defRPr lang="ja-JP"/>
    </a:defPPr>
    <a:lvl1pPr algn="l" rtl="0" fontAlgn="base">
      <a:spcBef>
        <a:spcPct val="0"/>
      </a:spcBef>
      <a:spcAft>
        <a:spcPct val="0"/>
      </a:spcAft>
      <a:defRPr kumimoji="1" kern="1200">
        <a:solidFill>
          <a:schemeClr val="tx1"/>
        </a:solidFill>
        <a:latin typeface="メイリオ" pitchFamily="50" charset="-128"/>
        <a:ea typeface="ＭＳ Ｐゴシック" charset="-128"/>
        <a:cs typeface="+mn-cs"/>
      </a:defRPr>
    </a:lvl1pPr>
    <a:lvl2pPr marL="4572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2pPr>
    <a:lvl3pPr marL="9144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3pPr>
    <a:lvl4pPr marL="13716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4pPr>
    <a:lvl5pPr marL="18288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5pPr>
    <a:lvl6pPr marL="2286000" algn="l" defTabSz="914400" rtl="0" eaLnBrk="1" latinLnBrk="0" hangingPunct="1">
      <a:defRPr kumimoji="1" kern="1200">
        <a:solidFill>
          <a:schemeClr val="tx1"/>
        </a:solidFill>
        <a:latin typeface="メイリオ" pitchFamily="50" charset="-128"/>
        <a:ea typeface="ＭＳ Ｐゴシック" charset="-128"/>
        <a:cs typeface="+mn-cs"/>
      </a:defRPr>
    </a:lvl6pPr>
    <a:lvl7pPr marL="2743200" algn="l" defTabSz="914400" rtl="0" eaLnBrk="1" latinLnBrk="0" hangingPunct="1">
      <a:defRPr kumimoji="1" kern="1200">
        <a:solidFill>
          <a:schemeClr val="tx1"/>
        </a:solidFill>
        <a:latin typeface="メイリオ" pitchFamily="50" charset="-128"/>
        <a:ea typeface="ＭＳ Ｐゴシック" charset="-128"/>
        <a:cs typeface="+mn-cs"/>
      </a:defRPr>
    </a:lvl7pPr>
    <a:lvl8pPr marL="3200400" algn="l" defTabSz="914400" rtl="0" eaLnBrk="1" latinLnBrk="0" hangingPunct="1">
      <a:defRPr kumimoji="1" kern="1200">
        <a:solidFill>
          <a:schemeClr val="tx1"/>
        </a:solidFill>
        <a:latin typeface="メイリオ" pitchFamily="50" charset="-128"/>
        <a:ea typeface="ＭＳ Ｐゴシック" charset="-128"/>
        <a:cs typeface="+mn-cs"/>
      </a:defRPr>
    </a:lvl8pPr>
    <a:lvl9pPr marL="3657600" algn="l" defTabSz="914400" rtl="0" eaLnBrk="1" latinLnBrk="0" hangingPunct="1">
      <a:defRPr kumimoji="1" kern="1200">
        <a:solidFill>
          <a:schemeClr val="tx1"/>
        </a:solidFill>
        <a:latin typeface="メイリオ" pitchFamily="50" charset="-128"/>
        <a:ea typeface="ＭＳ Ｐゴシック"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914400" y="2393950"/>
            <a:ext cx="103632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6146" name="Rectangle 2"/>
          <p:cNvSpPr>
            <a:spLocks noGrp="1" noChangeArrowheads="1"/>
          </p:cNvSpPr>
          <p:nvPr>
            <p:ph type="ctrTitle"/>
          </p:nvPr>
        </p:nvSpPr>
        <p:spPr>
          <a:xfrm>
            <a:off x="914400" y="990600"/>
            <a:ext cx="103632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930400" y="3429000"/>
            <a:ext cx="93472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5" name="Rectangle 4"/>
          <p:cNvSpPr>
            <a:spLocks noGrp="1" noChangeArrowheads="1"/>
          </p:cNvSpPr>
          <p:nvPr>
            <p:ph type="dt" sz="half" idx="10"/>
          </p:nvPr>
        </p:nvSpPr>
        <p:spPr>
          <a:xfrm>
            <a:off x="914400" y="6248400"/>
            <a:ext cx="2540000" cy="457200"/>
          </a:xfrm>
        </p:spPr>
        <p:txBody>
          <a:bodyPr/>
          <a:lstStyle>
            <a:lvl1pPr>
              <a:defRPr sz="1200"/>
            </a:lvl1pPr>
          </a:lstStyle>
          <a:p>
            <a:fld id="{9DC7DFA5-A811-40BB-B90D-EAED9F3309EF}" type="datetimeFigureOut">
              <a:rPr kumimoji="1" lang="ja-JP" altLang="en-US" smtClean="0"/>
              <a:t>2024/10/23</a:t>
            </a:fld>
            <a:endParaRPr kumimoji="1" lang="ja-JP" altLang="en-US"/>
          </a:p>
        </p:txBody>
      </p:sp>
      <p:sp>
        <p:nvSpPr>
          <p:cNvPr id="6" name="Rectangle 5"/>
          <p:cNvSpPr>
            <a:spLocks noGrp="1" noChangeArrowheads="1"/>
          </p:cNvSpPr>
          <p:nvPr>
            <p:ph type="ftr" sz="quarter" idx="11"/>
          </p:nvPr>
        </p:nvSpPr>
        <p:spPr>
          <a:xfrm>
            <a:off x="4165600" y="6248400"/>
            <a:ext cx="3860800" cy="457200"/>
          </a:xfrm>
        </p:spPr>
        <p:txBody>
          <a:bodyPr/>
          <a:lstStyle>
            <a:lvl1pPr>
              <a:defRPr sz="1200"/>
            </a:lvl1pPr>
          </a:lstStyle>
          <a:p>
            <a:endParaRPr kumimoji="1" lang="ja-JP" altLang="en-US"/>
          </a:p>
        </p:txBody>
      </p:sp>
      <p:sp>
        <p:nvSpPr>
          <p:cNvPr id="7" name="Rectangle 6"/>
          <p:cNvSpPr>
            <a:spLocks noGrp="1" noChangeArrowheads="1"/>
          </p:cNvSpPr>
          <p:nvPr>
            <p:ph type="sldNum" sz="quarter" idx="12"/>
          </p:nvPr>
        </p:nvSpPr>
        <p:spPr>
          <a:xfrm>
            <a:off x="8737600" y="6248400"/>
            <a:ext cx="2540000" cy="457200"/>
          </a:xfrm>
        </p:spPr>
        <p:txBody>
          <a:bodyPr/>
          <a:lstStyle>
            <a:lvl1pPr>
              <a:defRPr sz="1800">
                <a:latin typeface="+mn-lt"/>
                <a:ea typeface="メイリオ" pitchFamily="50" charset="-128"/>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271057275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238555964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985251" y="188914"/>
            <a:ext cx="2882900"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334434" y="188914"/>
            <a:ext cx="8447617"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2014836465"/>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88901"/>
            <a:ext cx="10668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755651" y="1177926"/>
            <a:ext cx="52324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6191251" y="1177926"/>
            <a:ext cx="52324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191251" y="3640138"/>
            <a:ext cx="52324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812800" y="6381751"/>
            <a:ext cx="2641600" cy="339725"/>
          </a:xfrm>
        </p:spPr>
        <p:txBody>
          <a:bodyPr/>
          <a:lstStyle>
            <a:lvl1pPr>
              <a:defRPr/>
            </a:lvl1pPr>
          </a:lstStyle>
          <a:p>
            <a:fld id="{9DC7DFA5-A811-40BB-B90D-EAED9F3309EF}" type="datetimeFigureOut">
              <a:rPr kumimoji="1" lang="ja-JP" altLang="en-US" smtClean="0"/>
              <a:t>2024/10/23</a:t>
            </a:fld>
            <a:endParaRPr kumimoji="1" lang="ja-JP" altLang="en-US"/>
          </a:p>
        </p:txBody>
      </p:sp>
      <p:sp>
        <p:nvSpPr>
          <p:cNvPr id="7" name="フッター プレースホルダ 6"/>
          <p:cNvSpPr>
            <a:spLocks noGrp="1"/>
          </p:cNvSpPr>
          <p:nvPr>
            <p:ph type="ftr" sz="quarter" idx="11"/>
          </p:nvPr>
        </p:nvSpPr>
        <p:spPr/>
        <p:txBody>
          <a:bodyPr/>
          <a:lstStyle>
            <a:lvl1pPr>
              <a:defRPr/>
            </a:lvl1pPr>
          </a:lstStyle>
          <a:p>
            <a:endParaRPr kumimoji="1" lang="ja-JP" altLang="en-US"/>
          </a:p>
        </p:txBody>
      </p:sp>
      <p:sp>
        <p:nvSpPr>
          <p:cNvPr id="8" name="スライド番号プレースホルダ 7"/>
          <p:cNvSpPr>
            <a:spLocks noGrp="1"/>
          </p:cNvSpPr>
          <p:nvPr>
            <p:ph type="sldNum" sz="quarter" idx="12"/>
          </p:nvPr>
        </p:nvSpPr>
        <p:spPr>
          <a:xfrm>
            <a:off x="8737600" y="6381751"/>
            <a:ext cx="2641600" cy="339725"/>
          </a:xfrm>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115104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5018" y="332432"/>
            <a:ext cx="11523133"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334434" y="1142316"/>
            <a:ext cx="11523133"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p:cNvSpPr>
            <a:spLocks noGrp="1" noChangeArrowheads="1"/>
          </p:cNvSpPr>
          <p:nvPr>
            <p:ph type="dt" sz="half" idx="10"/>
          </p:nvPr>
        </p:nvSpPr>
        <p:spPr/>
        <p:txBody>
          <a:bodyPr/>
          <a:lstStyle>
            <a:lvl1pPr>
              <a:defRPr/>
            </a:lvl1pPr>
          </a:lstStyle>
          <a:p>
            <a:fld id="{9DC7DFA5-A811-40BB-B90D-EAED9F3309EF}" type="datetimeFigureOut">
              <a:rPr kumimoji="1" lang="ja-JP" altLang="en-US" smtClean="0"/>
              <a:t>2024/10/23</a:t>
            </a:fld>
            <a:endParaRPr kumimoji="1" lang="ja-JP" altLang="en-US"/>
          </a:p>
        </p:txBody>
      </p:sp>
      <p:sp>
        <p:nvSpPr>
          <p:cNvPr id="5" name="Rectangle 7"/>
          <p:cNvSpPr>
            <a:spLocks noGrp="1" noChangeArrowheads="1"/>
          </p:cNvSpPr>
          <p:nvPr>
            <p:ph type="ftr" sz="quarter" idx="11"/>
          </p:nvPr>
        </p:nvSpPr>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xfrm>
            <a:off x="10536767" y="6451601"/>
            <a:ext cx="1297517" cy="339725"/>
          </a:xfrm>
        </p:spPr>
        <p:txBody>
          <a:bodyPr/>
          <a:lstStyle>
            <a:lvl1pPr>
              <a:defRPr b="1"/>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56262419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191197317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34434"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1"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380804582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8" name="Rectangle 7"/>
          <p:cNvSpPr>
            <a:spLocks noGrp="1" noChangeArrowheads="1"/>
          </p:cNvSpPr>
          <p:nvPr>
            <p:ph type="ftr" sz="quarter" idx="11"/>
          </p:nvPr>
        </p:nvSpPr>
        <p:spPr>
          <a:ln/>
        </p:spPr>
        <p:txBody>
          <a:bodyPr/>
          <a:lstStyle>
            <a:lvl1pPr>
              <a:defRPr/>
            </a:lvl1pPr>
          </a:lstStyle>
          <a:p>
            <a:endParaRPr kumimoji="1" lang="ja-JP" altLang="en-US"/>
          </a:p>
        </p:txBody>
      </p:sp>
      <p:sp>
        <p:nvSpPr>
          <p:cNvPr id="9"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241332956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4" name="Rectangle 7"/>
          <p:cNvSpPr>
            <a:spLocks noGrp="1" noChangeArrowheads="1"/>
          </p:cNvSpPr>
          <p:nvPr>
            <p:ph type="ftr" sz="quarter" idx="11"/>
          </p:nvPr>
        </p:nvSpPr>
        <p:spPr>
          <a:ln/>
        </p:spPr>
        <p:txBody>
          <a:bodyPr/>
          <a:lstStyle>
            <a:lvl1pPr>
              <a:defRPr/>
            </a:lvl1pPr>
          </a:lstStyle>
          <a:p>
            <a:endParaRPr kumimoji="1" lang="ja-JP" altLang="en-US"/>
          </a:p>
        </p:txBody>
      </p:sp>
      <p:sp>
        <p:nvSpPr>
          <p:cNvPr id="5"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80860491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3" name="Rectangle 7"/>
          <p:cNvSpPr>
            <a:spLocks noGrp="1" noChangeArrowheads="1"/>
          </p:cNvSpPr>
          <p:nvPr>
            <p:ph type="ftr" sz="quarter" idx="11"/>
          </p:nvPr>
        </p:nvSpPr>
        <p:spPr>
          <a:ln/>
        </p:spPr>
        <p:txBody>
          <a:bodyPr/>
          <a:lstStyle>
            <a:lvl1pPr>
              <a:defRPr/>
            </a:lvl1pPr>
          </a:lstStyle>
          <a:p>
            <a:endParaRPr kumimoji="1" lang="ja-JP" altLang="en-US"/>
          </a:p>
        </p:txBody>
      </p:sp>
      <p:sp>
        <p:nvSpPr>
          <p:cNvPr id="4"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426848273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42747376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fld id="{9DC7DFA5-A811-40BB-B90D-EAED9F3309EF}" type="datetimeFigureOut">
              <a:rPr kumimoji="1" lang="ja-JP" altLang="en-US" smtClean="0"/>
              <a:t>2024/10/23</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27002048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5018" y="188914"/>
            <a:ext cx="1152313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34434" y="1125538"/>
            <a:ext cx="11523133"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334434" y="909639"/>
            <a:ext cx="11523133" cy="136525"/>
          </a:xfrm>
          <a:custGeom>
            <a:avLst/>
            <a:gdLst>
              <a:gd name="T0" fmla="*/ 0 w 1000"/>
              <a:gd name="T1" fmla="*/ 0 h 1000"/>
              <a:gd name="T2" fmla="*/ 2147483647 w 1000"/>
              <a:gd name="T3" fmla="*/ 0 h 1000"/>
              <a:gd name="T4" fmla="*/ 2147483647 w 1000"/>
              <a:gd name="T5" fmla="*/ 18639076 h 1000"/>
              <a:gd name="T6" fmla="*/ 0 w 1000"/>
              <a:gd name="T7" fmla="*/ 18639076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334434" y="6381750"/>
            <a:ext cx="11523133"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6" name="Rectangle 6"/>
          <p:cNvSpPr>
            <a:spLocks noGrp="1" noChangeArrowheads="1"/>
          </p:cNvSpPr>
          <p:nvPr>
            <p:ph type="dt" sz="half" idx="2"/>
          </p:nvPr>
        </p:nvSpPr>
        <p:spPr bwMode="auto">
          <a:xfrm>
            <a:off x="527051" y="6381751"/>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600">
                <a:latin typeface="+mn-ea"/>
                <a:ea typeface="+mn-ea"/>
                <a:cs typeface="+mn-cs"/>
              </a:defRPr>
            </a:lvl1pPr>
          </a:lstStyle>
          <a:p>
            <a:fld id="{9DC7DFA5-A811-40BB-B90D-EAED9F3309EF}" type="datetimeFigureOut">
              <a:rPr kumimoji="1" lang="ja-JP" altLang="en-US" smtClean="0"/>
              <a:t>2024/10/23</a:t>
            </a:fld>
            <a:endParaRPr kumimoji="1" lang="ja-JP" altLang="en-US"/>
          </a:p>
        </p:txBody>
      </p:sp>
      <p:sp>
        <p:nvSpPr>
          <p:cNvPr id="5127" name="Rectangle 7"/>
          <p:cNvSpPr>
            <a:spLocks noGrp="1" noChangeArrowheads="1"/>
          </p:cNvSpPr>
          <p:nvPr>
            <p:ph type="ftr" sz="quarter" idx="3"/>
          </p:nvPr>
        </p:nvSpPr>
        <p:spPr bwMode="auto">
          <a:xfrm>
            <a:off x="4165600" y="6381751"/>
            <a:ext cx="38608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600">
                <a:latin typeface="+mn-ea"/>
                <a:ea typeface="+mn-ea"/>
                <a:cs typeface="+mn-cs"/>
              </a:defRPr>
            </a:lvl1pPr>
          </a:lstStyle>
          <a:p>
            <a:endParaRPr kumimoji="1" lang="ja-JP" altLang="en-US"/>
          </a:p>
        </p:txBody>
      </p:sp>
      <p:sp>
        <p:nvSpPr>
          <p:cNvPr id="5128" name="Rectangle 8"/>
          <p:cNvSpPr>
            <a:spLocks noGrp="1" noChangeArrowheads="1"/>
          </p:cNvSpPr>
          <p:nvPr>
            <p:ph type="sldNum" sz="quarter" idx="4"/>
          </p:nvPr>
        </p:nvSpPr>
        <p:spPr bwMode="auto">
          <a:xfrm>
            <a:off x="9072033" y="6381751"/>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1" sz="1600">
                <a:latin typeface="+mn-lt"/>
                <a:ea typeface="+mn-ea"/>
                <a:cs typeface="+mn-cs"/>
              </a:defRPr>
            </a:lvl1pPr>
          </a:lstStyle>
          <a:p>
            <a:fld id="{6AAF8A50-2B4A-4C5A-AE21-FF0387EF5F71}" type="slidenum">
              <a:rPr kumimoji="1" lang="ja-JP" altLang="en-US" smtClean="0"/>
              <a:t>‹#›</a:t>
            </a:fld>
            <a:endParaRPr kumimoji="1" lang="ja-JP" altLang="en-US"/>
          </a:p>
        </p:txBody>
      </p:sp>
    </p:spTree>
    <p:extLst>
      <p:ext uri="{BB962C8B-B14F-4D97-AF65-F5344CB8AC3E}">
        <p14:creationId xmlns:p14="http://schemas.microsoft.com/office/powerpoint/2010/main" val="360468507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fade/>
  </p:transition>
  <p:txStyles>
    <p:titleStyle>
      <a:lvl1pPr algn="l" rtl="0" eaLnBrk="1" fontAlgn="base" hangingPunct="1">
        <a:spcBef>
          <a:spcPct val="0"/>
        </a:spcBef>
        <a:spcAft>
          <a:spcPct val="0"/>
        </a:spcAft>
        <a:defRPr kumimoji="1" sz="3600">
          <a:solidFill>
            <a:schemeClr val="tx2"/>
          </a:solidFill>
          <a:latin typeface="+mj-lt"/>
          <a:ea typeface="+mj-ea"/>
          <a:cs typeface="メイリオ" pitchFamily="50" charset="-128"/>
        </a:defRPr>
      </a:lvl1pPr>
      <a:lvl2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kumimoji="1" sz="2400">
          <a:solidFill>
            <a:schemeClr val="tx1"/>
          </a:solidFill>
          <a:latin typeface="+mn-lt"/>
          <a:ea typeface="+mn-ea"/>
          <a:cs typeface="メイリオ" pitchFamily="50" charset="-128"/>
        </a:defRPr>
      </a:lvl1pPr>
      <a:lvl2pPr marL="908050" indent="-436563" algn="l" rtl="0" eaLnBrk="1" fontAlgn="base" hangingPunct="1">
        <a:spcBef>
          <a:spcPct val="20000"/>
        </a:spcBef>
        <a:spcAft>
          <a:spcPct val="0"/>
        </a:spcAft>
        <a:buClr>
          <a:schemeClr val="accent2"/>
        </a:buClr>
        <a:buFont typeface="Wingdings" pitchFamily="2" charset="2"/>
        <a:buChar char="n"/>
        <a:defRPr kumimoji="1" sz="2400">
          <a:solidFill>
            <a:schemeClr val="tx1"/>
          </a:solidFill>
          <a:latin typeface="+mn-lt"/>
          <a:ea typeface="+mn-ea"/>
          <a:cs typeface="メイリオ" pitchFamily="50" charset="-128"/>
        </a:defRPr>
      </a:lvl2pPr>
      <a:lvl3pPr marL="1304925" indent="-395288" algn="l" rtl="0" eaLnBrk="1" fontAlgn="base" hangingPunct="1">
        <a:spcBef>
          <a:spcPct val="20000"/>
        </a:spcBef>
        <a:spcAft>
          <a:spcPct val="0"/>
        </a:spcAft>
        <a:buClr>
          <a:schemeClr val="accent2"/>
        </a:buClr>
        <a:buFont typeface="Wingdings" pitchFamily="2" charset="2"/>
        <a:buChar char="o"/>
        <a:defRPr kumimoji="1" sz="2000">
          <a:solidFill>
            <a:schemeClr val="tx1"/>
          </a:solidFill>
          <a:latin typeface="+mn-lt"/>
          <a:ea typeface="+mn-ea"/>
          <a:cs typeface="メイリオ" pitchFamily="50" charset="-128"/>
        </a:defRPr>
      </a:lvl3pPr>
      <a:lvl4pPr marL="1693863" indent="-387350" algn="l" rtl="0" eaLnBrk="1" fontAlgn="base" hangingPunct="1">
        <a:spcBef>
          <a:spcPct val="20000"/>
        </a:spcBef>
        <a:spcAft>
          <a:spcPct val="0"/>
        </a:spcAft>
        <a:buClr>
          <a:schemeClr val="accent2"/>
        </a:buClr>
        <a:buFont typeface="Wingdings" pitchFamily="2" charset="2"/>
        <a:buChar char="n"/>
        <a:defRPr kumimoji="1" sz="2000">
          <a:solidFill>
            <a:schemeClr val="tx1"/>
          </a:solidFill>
          <a:latin typeface="+mn-lt"/>
          <a:ea typeface="+mn-ea"/>
          <a:cs typeface="メイリオ" pitchFamily="50" charset="-128"/>
        </a:defRPr>
      </a:lvl4pPr>
      <a:lvl5pPr marL="20939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27BA0E7-E7F7-BAAF-AB21-F21751F2891A}"/>
              </a:ext>
            </a:extLst>
          </p:cNvPr>
          <p:cNvSpPr>
            <a:spLocks noGrp="1"/>
          </p:cNvSpPr>
          <p:nvPr>
            <p:ph type="title"/>
          </p:nvPr>
        </p:nvSpPr>
        <p:spPr/>
        <p:txBody>
          <a:bodyPr>
            <a:normAutofit fontScale="90000"/>
          </a:bodyPr>
          <a:lstStyle/>
          <a:p>
            <a:r>
              <a:rPr lang="ja-JP" altLang="en-US" dirty="0"/>
              <a:t>第</a:t>
            </a:r>
            <a:r>
              <a:rPr lang="en-US" altLang="ja-JP" dirty="0"/>
              <a:t>4</a:t>
            </a:r>
            <a:r>
              <a:rPr lang="ja-JP" altLang="en-US" dirty="0"/>
              <a:t>回講義  小テスト</a:t>
            </a:r>
          </a:p>
        </p:txBody>
      </p:sp>
      <mc:AlternateContent xmlns:mc="http://schemas.openxmlformats.org/markup-compatibility/2006" xmlns:a14="http://schemas.microsoft.com/office/drawing/2010/main">
        <mc:Choice Requires="a14">
          <p:sp>
            <p:nvSpPr>
              <p:cNvPr id="5" name="コンテンツ プレースホルダー 4">
                <a:extLst>
                  <a:ext uri="{FF2B5EF4-FFF2-40B4-BE49-F238E27FC236}">
                    <a16:creationId xmlns:a16="http://schemas.microsoft.com/office/drawing/2014/main" id="{D872BFD8-C0AD-5EA9-CF93-8930D7723EBB}"/>
                  </a:ext>
                </a:extLst>
              </p:cNvPr>
              <p:cNvSpPr>
                <a:spLocks noGrp="1"/>
              </p:cNvSpPr>
              <p:nvPr>
                <p:ph idx="1"/>
              </p:nvPr>
            </p:nvSpPr>
            <p:spPr/>
            <p:txBody>
              <a:bodyPr/>
              <a:lstStyle/>
              <a:p>
                <a:pPr marL="0" indent="0">
                  <a:buNone/>
                </a:pPr>
                <a:r>
                  <a:rPr lang="ja-JP" altLang="en-US" dirty="0"/>
                  <a:t>図に示すように，質量 </a:t>
                </a:r>
                <a:r>
                  <a:rPr lang="en-US" altLang="ja-JP" dirty="0">
                    <a:latin typeface="Cambria Math" panose="02040503050406030204" pitchFamily="18" charset="0"/>
                    <a:ea typeface="Cambria Math" panose="02040503050406030204" pitchFamily="18" charset="0"/>
                  </a:rPr>
                  <a:t>200 [g]</a:t>
                </a:r>
                <a:r>
                  <a:rPr lang="ja-JP" altLang="en-US" dirty="0"/>
                  <a:t>，長さ </a:t>
                </a:r>
                <a:r>
                  <a:rPr lang="en-US" altLang="ja-JP" dirty="0">
                    <a:latin typeface="Cambria Math" panose="02040503050406030204" pitchFamily="18" charset="0"/>
                    <a:ea typeface="Cambria Math" panose="02040503050406030204" pitchFamily="18" charset="0"/>
                  </a:rPr>
                  <a:t>60.0 [cm]</a:t>
                </a:r>
                <a:r>
                  <a:rPr lang="en-US" altLang="ja-JP" dirty="0"/>
                  <a:t> </a:t>
                </a:r>
                <a:r>
                  <a:rPr lang="ja-JP" altLang="en-US" dirty="0"/>
                  <a:t>の細く真っ直ぐな棒の一端を水平な地面上の回転自由なジョイントに固定して荷物に立てかけたところ，棒の傾きは水平から </a:t>
                </a:r>
                <a14:m>
                  <m:oMath xmlns:m="http://schemas.openxmlformats.org/officeDocument/2006/math">
                    <m:r>
                      <a:rPr lang="en-US" altLang="ja-JP" i="1" dirty="0" smtClean="0">
                        <a:latin typeface="Cambria Math" panose="02040503050406030204" pitchFamily="18" charset="0"/>
                      </a:rPr>
                      <m:t>60</m:t>
                    </m:r>
                    <m:r>
                      <a:rPr lang="en-US" altLang="ja-JP" i="1" dirty="0" smtClean="0">
                        <a:latin typeface="Cambria Math" panose="02040503050406030204" pitchFamily="18" charset="0"/>
                        <a:ea typeface="Cambria Math" panose="02040503050406030204" pitchFamily="18" charset="0"/>
                      </a:rPr>
                      <m:t>°</m:t>
                    </m:r>
                  </m:oMath>
                </a14:m>
                <a:r>
                  <a:rPr lang="ja-JP" altLang="en-US" dirty="0"/>
                  <a:t> となり，棒は荷物の角に端から </a:t>
                </a:r>
                <a:r>
                  <a:rPr lang="en-US" altLang="ja-JP" dirty="0">
                    <a:latin typeface="Cambria Math" panose="02040503050406030204" pitchFamily="18" charset="0"/>
                    <a:ea typeface="Cambria Math" panose="02040503050406030204" pitchFamily="18" charset="0"/>
                  </a:rPr>
                  <a:t>30.0 [cm]</a:t>
                </a:r>
                <a:r>
                  <a:rPr lang="en-US" altLang="ja-JP" dirty="0"/>
                  <a:t> </a:t>
                </a:r>
                <a:r>
                  <a:rPr lang="ja-JP" altLang="en-US" dirty="0"/>
                  <a:t>の位置で当たった．棒と荷物の間の接触はなめらかであるとし，</a:t>
                </a:r>
                <a:r>
                  <a:rPr lang="ja-JP" altLang="en-US" dirty="0">
                    <a:solidFill>
                      <a:schemeClr val="accent2"/>
                    </a:solidFill>
                  </a:rPr>
                  <a:t>重力加速度を</a:t>
                </a:r>
                <a:br>
                  <a:rPr lang="en-US" altLang="ja-JP" dirty="0">
                    <a:solidFill>
                      <a:schemeClr val="accent2"/>
                    </a:solidFill>
                  </a:rPr>
                </a:br>
                <a:r>
                  <a:rPr lang="en-US" altLang="ja-JP" dirty="0">
                    <a:solidFill>
                      <a:schemeClr val="accent2"/>
                    </a:solidFill>
                    <a:latin typeface="Cambria Math" panose="02040503050406030204" pitchFamily="18" charset="0"/>
                    <a:ea typeface="Cambria Math" panose="02040503050406030204" pitchFamily="18" charset="0"/>
                  </a:rPr>
                  <a:t>10.0 [m/s</a:t>
                </a:r>
                <a:r>
                  <a:rPr lang="en-US" altLang="ja-JP" baseline="30000" dirty="0">
                    <a:solidFill>
                      <a:schemeClr val="accent2"/>
                    </a:solidFill>
                    <a:latin typeface="Cambria Math" panose="02040503050406030204" pitchFamily="18" charset="0"/>
                    <a:ea typeface="Cambria Math" panose="02040503050406030204" pitchFamily="18" charset="0"/>
                  </a:rPr>
                  <a:t>2</a:t>
                </a:r>
                <a:r>
                  <a:rPr lang="en-US" altLang="ja-JP" dirty="0">
                    <a:solidFill>
                      <a:schemeClr val="accent2"/>
                    </a:solidFill>
                    <a:latin typeface="Cambria Math" panose="02040503050406030204" pitchFamily="18" charset="0"/>
                    <a:ea typeface="Cambria Math" panose="02040503050406030204" pitchFamily="18" charset="0"/>
                  </a:rPr>
                  <a:t>]</a:t>
                </a:r>
                <a:r>
                  <a:rPr lang="en-US" altLang="ja-JP" dirty="0">
                    <a:solidFill>
                      <a:schemeClr val="accent2"/>
                    </a:solidFill>
                  </a:rPr>
                  <a:t> </a:t>
                </a:r>
                <a:r>
                  <a:rPr lang="ja-JP" altLang="en-US" dirty="0">
                    <a:solidFill>
                      <a:schemeClr val="accent2"/>
                    </a:solidFill>
                  </a:rPr>
                  <a:t>として</a:t>
                </a:r>
                <a:r>
                  <a:rPr lang="ja-JP" altLang="en-US" dirty="0"/>
                  <a:t>，荷物およびジョイントから</a:t>
                </a:r>
                <a:br>
                  <a:rPr lang="en-US" altLang="ja-JP" dirty="0"/>
                </a:br>
                <a:r>
                  <a:rPr lang="ja-JP" altLang="en-US" dirty="0"/>
                  <a:t>棒が受ける反力を求めよ．</a:t>
                </a:r>
                <a:endParaRPr lang="en-US" altLang="ja-JP" dirty="0"/>
              </a:p>
              <a:p>
                <a:pPr marL="0" indent="0">
                  <a:buNone/>
                </a:pPr>
                <a:r>
                  <a:rPr lang="en-US" altLang="ja-JP" dirty="0"/>
                  <a:t>※</a:t>
                </a:r>
                <a:r>
                  <a:rPr lang="ja-JP" altLang="en-US" dirty="0"/>
                  <a:t>「力」を答えるのだから，力ベクトルとして</a:t>
                </a:r>
                <a:br>
                  <a:rPr lang="en-US" altLang="ja-JP" dirty="0"/>
                </a:br>
                <a:r>
                  <a:rPr lang="ja-JP" altLang="en-US" dirty="0"/>
                  <a:t>　 </a:t>
                </a:r>
                <a:r>
                  <a:rPr lang="en-US" altLang="ja-JP" dirty="0"/>
                  <a:t>(</a:t>
                </a:r>
                <a14:m>
                  <m:oMath xmlns:m="http://schemas.openxmlformats.org/officeDocument/2006/math">
                    <m:r>
                      <a:rPr lang="en-US" altLang="ja-JP" i="1" dirty="0" smtClean="0">
                        <a:latin typeface="Cambria Math" panose="02040503050406030204" pitchFamily="18" charset="0"/>
                      </a:rPr>
                      <m:t>𝑥</m:t>
                    </m:r>
                  </m:oMath>
                </a14:m>
                <a:r>
                  <a:rPr lang="ja-JP" altLang="en-US" dirty="0"/>
                  <a:t>成分・</a:t>
                </a:r>
                <a14:m>
                  <m:oMath xmlns:m="http://schemas.openxmlformats.org/officeDocument/2006/math">
                    <m:r>
                      <a:rPr lang="en-US" altLang="ja-JP" i="1" dirty="0" smtClean="0">
                        <a:latin typeface="Cambria Math" panose="02040503050406030204" pitchFamily="18" charset="0"/>
                      </a:rPr>
                      <m:t>𝑦</m:t>
                    </m:r>
                  </m:oMath>
                </a14:m>
                <a:r>
                  <a:rPr lang="ja-JP" altLang="en-US" dirty="0"/>
                  <a:t>成分</a:t>
                </a:r>
                <a:r>
                  <a:rPr lang="en-US" altLang="ja-JP" dirty="0"/>
                  <a:t>) </a:t>
                </a:r>
                <a:r>
                  <a:rPr lang="ja-JP" altLang="en-US" dirty="0"/>
                  <a:t>答えるか，大きさと方向を</a:t>
                </a:r>
                <a:br>
                  <a:rPr lang="en-US" altLang="ja-JP" dirty="0"/>
                </a:br>
                <a:r>
                  <a:rPr lang="ja-JP" altLang="en-US" dirty="0"/>
                  <a:t>　 答える必要がある．</a:t>
                </a:r>
              </a:p>
            </p:txBody>
          </p:sp>
        </mc:Choice>
        <mc:Fallback xmlns="">
          <p:sp>
            <p:nvSpPr>
              <p:cNvPr id="5" name="コンテンツ プレースホルダー 4">
                <a:extLst>
                  <a:ext uri="{FF2B5EF4-FFF2-40B4-BE49-F238E27FC236}">
                    <a16:creationId xmlns:a16="http://schemas.microsoft.com/office/drawing/2014/main" id="{D872BFD8-C0AD-5EA9-CF93-8930D7723EBB}"/>
                  </a:ext>
                </a:extLst>
              </p:cNvPr>
              <p:cNvSpPr>
                <a:spLocks noGrp="1" noRot="1" noChangeAspect="1" noMove="1" noResize="1" noEditPoints="1" noAdjustHandles="1" noChangeArrowheads="1" noChangeShapeType="1" noTextEdit="1"/>
              </p:cNvSpPr>
              <p:nvPr>
                <p:ph idx="1"/>
              </p:nvPr>
            </p:nvSpPr>
            <p:spPr>
              <a:blipFill>
                <a:blip r:embed="rId2"/>
                <a:stretch>
                  <a:fillRect l="-847" t="-1506" r="-635"/>
                </a:stretch>
              </a:blipFill>
            </p:spPr>
            <p:txBody>
              <a:bodyPr/>
              <a:lstStyle/>
              <a:p>
                <a:r>
                  <a:rPr lang="ja-JP" altLang="en-US">
                    <a:noFill/>
                  </a:rPr>
                  <a:t> </a:t>
                </a:r>
              </a:p>
            </p:txBody>
          </p:sp>
        </mc:Fallback>
      </mc:AlternateContent>
      <p:pic>
        <p:nvPicPr>
          <p:cNvPr id="9" name="図 8" descr="テキスト が含まれている画像&#10;&#10;自動的に生成された説明">
            <a:extLst>
              <a:ext uri="{FF2B5EF4-FFF2-40B4-BE49-F238E27FC236}">
                <a16:creationId xmlns:a16="http://schemas.microsoft.com/office/drawing/2014/main" id="{9B1C173A-36E5-CFE1-24D0-0207C10FA8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4771" y="2492015"/>
            <a:ext cx="4183380" cy="3726180"/>
          </a:xfrm>
          <a:prstGeom prst="rect">
            <a:avLst/>
          </a:prstGeom>
        </p:spPr>
      </p:pic>
    </p:spTree>
    <p:extLst>
      <p:ext uri="{BB962C8B-B14F-4D97-AF65-F5344CB8AC3E}">
        <p14:creationId xmlns:p14="http://schemas.microsoft.com/office/powerpoint/2010/main" val="351823240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AA2F63-EF85-31AD-C7F0-67B61EB25903}"/>
              </a:ext>
            </a:extLst>
          </p:cNvPr>
          <p:cNvSpPr>
            <a:spLocks noGrp="1"/>
          </p:cNvSpPr>
          <p:nvPr>
            <p:ph type="title"/>
          </p:nvPr>
        </p:nvSpPr>
        <p:spPr/>
        <p:txBody>
          <a:bodyPr>
            <a:normAutofit fontScale="90000"/>
          </a:bodyPr>
          <a:lstStyle/>
          <a:p>
            <a:r>
              <a:rPr lang="ja-JP" altLang="en-US" dirty="0"/>
              <a:t>第</a:t>
            </a:r>
            <a:r>
              <a:rPr lang="en-US" altLang="ja-JP" dirty="0"/>
              <a:t>4</a:t>
            </a:r>
            <a:r>
              <a:rPr lang="ja-JP" altLang="en-US" dirty="0"/>
              <a:t>回講義  小テスト   考え方</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9E2A6E22-8EF0-9610-5B86-312E687F7B14}"/>
                  </a:ext>
                </a:extLst>
              </p:cNvPr>
              <p:cNvSpPr>
                <a:spLocks noGrp="1"/>
              </p:cNvSpPr>
              <p:nvPr>
                <p:ph idx="1"/>
              </p:nvPr>
            </p:nvSpPr>
            <p:spPr/>
            <p:txBody>
              <a:bodyPr/>
              <a:lstStyle/>
              <a:p>
                <a:r>
                  <a:rPr lang="ja-JP" altLang="en-US" dirty="0"/>
                  <a:t>剛体のつりあい問題．</a:t>
                </a:r>
                <a:endParaRPr lang="en-US" altLang="ja-JP" dirty="0"/>
              </a:p>
              <a:p>
                <a:r>
                  <a:rPr kumimoji="1" lang="ja-JP" altLang="en-US" dirty="0"/>
                  <a:t>まずは，注目する物体（棒）に作用するすべての力を列挙する：</a:t>
                </a:r>
                <a:endParaRPr kumimoji="1" lang="en-US" altLang="ja-JP" dirty="0"/>
              </a:p>
              <a:p>
                <a:pPr lvl="1"/>
                <a:r>
                  <a:rPr lang="ja-JP" altLang="en-US" dirty="0"/>
                  <a:t>重力 </a:t>
                </a:r>
                <a14:m>
                  <m:oMath xmlns:m="http://schemas.openxmlformats.org/officeDocument/2006/math">
                    <m:r>
                      <a:rPr lang="en-US" altLang="ja-JP" i="1" dirty="0" smtClean="0">
                        <a:latin typeface="Cambria Math" panose="02040503050406030204" pitchFamily="18" charset="0"/>
                      </a:rPr>
                      <m:t>𝑚</m:t>
                    </m:r>
                    <m:r>
                      <a:rPr lang="en-US" altLang="ja-JP" b="1" i="1" dirty="0" smtClean="0">
                        <a:latin typeface="Cambria Math" panose="02040503050406030204" pitchFamily="18" charset="0"/>
                      </a:rPr>
                      <m:t>𝒈</m:t>
                    </m:r>
                  </m:oMath>
                </a14:m>
                <a:r>
                  <a:rPr lang="ja-JP" altLang="en-US" dirty="0"/>
                  <a:t>：棒重心に鉛直下向きに作用</a:t>
                </a:r>
                <a:endParaRPr lang="en-US" altLang="ja-JP" dirty="0"/>
              </a:p>
              <a:p>
                <a:pPr lvl="1"/>
                <a:r>
                  <a:rPr kumimoji="1" lang="ja-JP" altLang="en-US" dirty="0"/>
                  <a:t>荷物からの反力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1" i="1" smtClean="0">
                            <a:latin typeface="Cambria Math" panose="02040503050406030204" pitchFamily="18" charset="0"/>
                          </a:rPr>
                          <m:t>𝑹</m:t>
                        </m:r>
                      </m:e>
                      <m:sub>
                        <m:r>
                          <a:rPr kumimoji="1" lang="en-US" altLang="ja-JP" b="0" i="1" smtClean="0">
                            <a:latin typeface="Cambria Math" panose="02040503050406030204" pitchFamily="18" charset="0"/>
                          </a:rPr>
                          <m:t>1</m:t>
                        </m:r>
                      </m:sub>
                    </m:sSub>
                  </m:oMath>
                </a14:m>
                <a:r>
                  <a:rPr kumimoji="1" lang="ja-JP" altLang="en-US" dirty="0"/>
                  <a:t>：接触面（棒）に垂直に作用</a:t>
                </a:r>
                <a:endParaRPr kumimoji="1" lang="en-US" altLang="ja-JP" dirty="0"/>
              </a:p>
              <a:p>
                <a:pPr lvl="1"/>
                <a:r>
                  <a:rPr lang="ja-JP" altLang="en-US" dirty="0"/>
                  <a:t>ジョイント反力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1" i="1" smtClean="0">
                            <a:latin typeface="Cambria Math" panose="02040503050406030204" pitchFamily="18" charset="0"/>
                          </a:rPr>
                          <m:t>𝑹</m:t>
                        </m:r>
                      </m:e>
                      <m:sub>
                        <m:r>
                          <a:rPr kumimoji="1" lang="en-US" altLang="ja-JP" b="0" i="1" smtClean="0">
                            <a:latin typeface="Cambria Math" panose="02040503050406030204" pitchFamily="18" charset="0"/>
                          </a:rPr>
                          <m:t>2</m:t>
                        </m:r>
                      </m:sub>
                    </m:sSub>
                  </m:oMath>
                </a14:m>
                <a:r>
                  <a:rPr lang="ja-JP" altLang="en-US" dirty="0"/>
                  <a:t>：ジョイントに作用，大きさ，</a:t>
                </a:r>
                <a:br>
                  <a:rPr lang="en-US" altLang="ja-JP" dirty="0"/>
                </a:br>
                <a:r>
                  <a:rPr lang="ja-JP" altLang="en-US" dirty="0"/>
                  <a:t>方向は未知 </a:t>
                </a:r>
                <a:r>
                  <a:rPr lang="en-US" altLang="ja-JP" dirty="0"/>
                  <a:t>(</a:t>
                </a:r>
                <a:r>
                  <a:rPr lang="ja-JP" altLang="en-US" dirty="0"/>
                  <a:t>直角分力は未知</a:t>
                </a:r>
                <a:r>
                  <a:rPr lang="en-US" altLang="ja-JP" dirty="0"/>
                  <a:t>) </a:t>
                </a:r>
                <a:r>
                  <a:rPr lang="en-US" altLang="ja-JP" dirty="0">
                    <a:solidFill>
                      <a:srgbClr val="0070C0"/>
                    </a:solidFill>
                    <a:sym typeface="Wingdings" panose="05000000000000000000" pitchFamily="2" charset="2"/>
                  </a:rPr>
                  <a:t> 2</a:t>
                </a:r>
                <a:r>
                  <a:rPr lang="ja-JP" altLang="en-US" dirty="0">
                    <a:solidFill>
                      <a:srgbClr val="0070C0"/>
                    </a:solidFill>
                    <a:sym typeface="Wingdings" panose="05000000000000000000" pitchFamily="2" charset="2"/>
                  </a:rPr>
                  <a:t>つの未知数</a:t>
                </a:r>
                <a:endParaRPr lang="en-US" altLang="ja-JP" dirty="0">
                  <a:solidFill>
                    <a:srgbClr val="0070C0"/>
                  </a:solidFill>
                </a:endParaRPr>
              </a:p>
              <a:p>
                <a:r>
                  <a:rPr lang="en-US" altLang="ja-JP" dirty="0"/>
                  <a:t>3</a:t>
                </a:r>
                <a:r>
                  <a:rPr lang="ja-JP" altLang="en-US" dirty="0"/>
                  <a:t>つのつりあい式を立てる：</a:t>
                </a:r>
                <a:endParaRPr lang="en-US" altLang="ja-JP" dirty="0"/>
              </a:p>
              <a:p>
                <a:pPr lvl="1"/>
                <a:r>
                  <a:rPr kumimoji="1" lang="ja-JP" altLang="en-US" dirty="0"/>
                  <a:t>水平力のつりあい</a:t>
                </a:r>
                <a:endParaRPr kumimoji="1" lang="en-US" altLang="ja-JP" dirty="0"/>
              </a:p>
              <a:p>
                <a:pPr lvl="1"/>
                <a:r>
                  <a:rPr lang="ja-JP" altLang="en-US" dirty="0"/>
                  <a:t>鉛直力のつりあい</a:t>
                </a:r>
                <a:endParaRPr lang="en-US" altLang="ja-JP" dirty="0"/>
              </a:p>
              <a:p>
                <a:pPr lvl="1"/>
                <a:r>
                  <a:rPr kumimoji="1" lang="ja-JP" altLang="en-US" dirty="0"/>
                  <a:t>モーメントのつりあい </a:t>
                </a:r>
                <a:r>
                  <a:rPr kumimoji="1" lang="en-US" altLang="ja-JP" dirty="0"/>
                  <a:t>(</a:t>
                </a:r>
                <a:r>
                  <a:rPr kumimoji="1" lang="ja-JP" altLang="en-US" dirty="0"/>
                  <a:t>基準点は任意</a:t>
                </a:r>
                <a:r>
                  <a:rPr kumimoji="1" lang="en-US" altLang="ja-JP" dirty="0"/>
                  <a:t>)</a:t>
                </a:r>
              </a:p>
              <a:p>
                <a:r>
                  <a:rPr lang="ja-JP" altLang="en-US" dirty="0"/>
                  <a:t>モーメントの基準点は計算が楽な点を選ぶ：</a:t>
                </a:r>
                <a:br>
                  <a:rPr lang="en-US" altLang="ja-JP" dirty="0"/>
                </a:br>
                <a:r>
                  <a:rPr lang="ja-JP" altLang="en-US" dirty="0"/>
                  <a:t>　　　　　　　　</a:t>
                </a:r>
                <a:r>
                  <a:rPr lang="en-US" altLang="ja-JP" dirty="0">
                    <a:sym typeface="Wingdings" panose="05000000000000000000" pitchFamily="2" charset="2"/>
                  </a:rPr>
                  <a:t> </a:t>
                </a:r>
                <a:r>
                  <a:rPr lang="ja-JP" altLang="en-US" dirty="0"/>
                  <a:t>ジョイントを基準にする</a:t>
                </a:r>
                <a:endParaRPr kumimoji="1" lang="ja-JP" altLang="en-US" dirty="0"/>
              </a:p>
            </p:txBody>
          </p:sp>
        </mc:Choice>
        <mc:Fallback>
          <p:sp>
            <p:nvSpPr>
              <p:cNvPr id="3" name="コンテンツ プレースホルダー 2">
                <a:extLst>
                  <a:ext uri="{FF2B5EF4-FFF2-40B4-BE49-F238E27FC236}">
                    <a16:creationId xmlns:a16="http://schemas.microsoft.com/office/drawing/2014/main" id="{9E2A6E22-8EF0-9610-5B86-312E687F7B14}"/>
                  </a:ext>
                </a:extLst>
              </p:cNvPr>
              <p:cNvSpPr>
                <a:spLocks noGrp="1" noRot="1" noChangeAspect="1" noMove="1" noResize="1" noEditPoints="1" noAdjustHandles="1" noChangeArrowheads="1" noChangeShapeType="1" noTextEdit="1"/>
              </p:cNvSpPr>
              <p:nvPr>
                <p:ph idx="1"/>
              </p:nvPr>
            </p:nvSpPr>
            <p:spPr>
              <a:blipFill>
                <a:blip r:embed="rId2"/>
                <a:stretch>
                  <a:fillRect l="-741" t="-1159" b="-579"/>
                </a:stretch>
              </a:blipFill>
            </p:spPr>
            <p:txBody>
              <a:bodyPr/>
              <a:lstStyle/>
              <a:p>
                <a:r>
                  <a:rPr lang="ja-JP" altLang="en-US">
                    <a:noFill/>
                  </a:rPr>
                  <a:t> </a:t>
                </a:r>
              </a:p>
            </p:txBody>
          </p:sp>
        </mc:Fallback>
      </mc:AlternateContent>
      <p:pic>
        <p:nvPicPr>
          <p:cNvPr id="5" name="図 4" descr="ダイアグラム&#10;&#10;中程度の精度で自動的に生成された説明">
            <a:extLst>
              <a:ext uri="{FF2B5EF4-FFF2-40B4-BE49-F238E27FC236}">
                <a16:creationId xmlns:a16="http://schemas.microsoft.com/office/drawing/2014/main" id="{C4E888A9-14E5-AE58-7DD7-23DE22B9F2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4771" y="2124364"/>
            <a:ext cx="4183380" cy="4160520"/>
          </a:xfrm>
          <a:prstGeom prst="rect">
            <a:avLst/>
          </a:prstGeom>
        </p:spPr>
      </p:pic>
    </p:spTree>
    <p:extLst>
      <p:ext uri="{BB962C8B-B14F-4D97-AF65-F5344CB8AC3E}">
        <p14:creationId xmlns:p14="http://schemas.microsoft.com/office/powerpoint/2010/main" val="20939757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C8C860-5C7F-8C07-ED7D-380AEA081E8B}"/>
              </a:ext>
            </a:extLst>
          </p:cNvPr>
          <p:cNvSpPr>
            <a:spLocks noGrp="1"/>
          </p:cNvSpPr>
          <p:nvPr>
            <p:ph type="title"/>
          </p:nvPr>
        </p:nvSpPr>
        <p:spPr/>
        <p:txBody>
          <a:bodyPr>
            <a:normAutofit fontScale="90000"/>
          </a:bodyPr>
          <a:lstStyle/>
          <a:p>
            <a:r>
              <a:rPr lang="ja-JP" altLang="en-US" dirty="0"/>
              <a:t>第</a:t>
            </a:r>
            <a:r>
              <a:rPr lang="en-US" altLang="ja-JP" dirty="0"/>
              <a:t>4</a:t>
            </a:r>
            <a:r>
              <a:rPr lang="ja-JP" altLang="en-US" dirty="0"/>
              <a:t>回講義  小テスト   解答例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BCD3A50-0157-9C01-C456-96B703C3B1D4}"/>
                  </a:ext>
                </a:extLst>
              </p:cNvPr>
              <p:cNvSpPr>
                <a:spLocks noGrp="1"/>
              </p:cNvSpPr>
              <p:nvPr>
                <p:ph idx="1"/>
              </p:nvPr>
            </p:nvSpPr>
            <p:spPr/>
            <p:txBody>
              <a:bodyPr/>
              <a:lstStyle/>
              <a:p>
                <a:pPr marL="0" indent="0">
                  <a:buNone/>
                </a:pPr>
                <a:r>
                  <a:rPr kumimoji="1" lang="ja-JP" altLang="en-US" dirty="0"/>
                  <a:t>棒の質量を </a:t>
                </a:r>
                <a14:m>
                  <m:oMath xmlns:m="http://schemas.openxmlformats.org/officeDocument/2006/math">
                    <m:r>
                      <a:rPr kumimoji="1" lang="en-US" altLang="ja-JP" i="1" dirty="0" smtClean="0">
                        <a:latin typeface="Cambria Math" panose="02040503050406030204" pitchFamily="18" charset="0"/>
                      </a:rPr>
                      <m:t>𝑚</m:t>
                    </m:r>
                    <m:r>
                      <a:rPr kumimoji="1" lang="en-US" altLang="ja-JP" b="0" i="1" dirty="0" smtClean="0">
                        <a:latin typeface="Cambria Math" panose="02040503050406030204" pitchFamily="18" charset="0"/>
                      </a:rPr>
                      <m:t> (=0.200)</m:t>
                    </m:r>
                  </m:oMath>
                </a14:m>
                <a:r>
                  <a:rPr kumimoji="1" lang="ja-JP" altLang="en-US" dirty="0"/>
                  <a:t> </a:t>
                </a:r>
                <a:r>
                  <a:rPr lang="en-US" altLang="ja-JP" dirty="0">
                    <a:latin typeface="Cambria Math" panose="02040503050406030204" pitchFamily="18" charset="0"/>
                    <a:ea typeface="Cambria Math" panose="02040503050406030204" pitchFamily="18" charset="0"/>
                  </a:rPr>
                  <a:t>[kg]</a:t>
                </a:r>
                <a:r>
                  <a:rPr kumimoji="1" lang="ja-JP" altLang="en-US" dirty="0"/>
                  <a:t>，長さを </a:t>
                </a:r>
                <a14:m>
                  <m:oMath xmlns:m="http://schemas.openxmlformats.org/officeDocument/2006/math">
                    <m:r>
                      <a:rPr kumimoji="1" lang="en-US" altLang="ja-JP" b="0" i="1" smtClean="0">
                        <a:latin typeface="Cambria Math" panose="02040503050406030204" pitchFamily="18" charset="0"/>
                      </a:rPr>
                      <m:t>𝑙</m:t>
                    </m:r>
                    <m:r>
                      <a:rPr kumimoji="1" lang="en-US" altLang="ja-JP" b="0" i="1" smtClean="0">
                        <a:latin typeface="Cambria Math" panose="02040503050406030204" pitchFamily="18" charset="0"/>
                      </a:rPr>
                      <m:t> (=0.600)</m:t>
                    </m:r>
                  </m:oMath>
                </a14:m>
                <a:r>
                  <a:rPr kumimoji="1" lang="ja-JP" altLang="en-US" dirty="0"/>
                  <a:t> </a:t>
                </a:r>
                <a:r>
                  <a:rPr lang="en-US" altLang="ja-JP" dirty="0">
                    <a:latin typeface="Cambria Math" panose="02040503050406030204" pitchFamily="18" charset="0"/>
                    <a:ea typeface="Cambria Math" panose="02040503050406030204" pitchFamily="18" charset="0"/>
                  </a:rPr>
                  <a:t>[m]</a:t>
                </a:r>
                <a:r>
                  <a:rPr kumimoji="1" lang="en-US" altLang="ja-JP" dirty="0"/>
                  <a:t> </a:t>
                </a:r>
                <a:r>
                  <a:rPr kumimoji="1" lang="ja-JP" altLang="en-US" dirty="0"/>
                  <a:t>とし，水平右向きに </a:t>
                </a:r>
                <a14:m>
                  <m:oMath xmlns:m="http://schemas.openxmlformats.org/officeDocument/2006/math">
                    <m:r>
                      <a:rPr kumimoji="1" lang="en-US" altLang="ja-JP" i="1" dirty="0" smtClean="0">
                        <a:latin typeface="Cambria Math" panose="02040503050406030204" pitchFamily="18" charset="0"/>
                      </a:rPr>
                      <m:t>𝑥</m:t>
                    </m:r>
                  </m:oMath>
                </a14:m>
                <a:r>
                  <a:rPr kumimoji="1" lang="ja-JP" altLang="en-US" dirty="0"/>
                  <a:t>軸，鉛直上向きに </a:t>
                </a:r>
                <a14:m>
                  <m:oMath xmlns:m="http://schemas.openxmlformats.org/officeDocument/2006/math">
                    <m:r>
                      <a:rPr kumimoji="1" lang="en-US" altLang="ja-JP" i="1" dirty="0" smtClean="0">
                        <a:latin typeface="Cambria Math" panose="02040503050406030204" pitchFamily="18" charset="0"/>
                      </a:rPr>
                      <m:t>𝑦</m:t>
                    </m:r>
                  </m:oMath>
                </a14:m>
                <a:r>
                  <a:rPr kumimoji="1" lang="ja-JP" altLang="en-US" dirty="0"/>
                  <a:t>軸を取る．</a:t>
                </a:r>
                <a:endParaRPr kumimoji="1" lang="en-US" altLang="ja-JP" dirty="0"/>
              </a:p>
              <a:p>
                <a:pPr marL="0" indent="0">
                  <a:buNone/>
                </a:pPr>
                <a:r>
                  <a:rPr kumimoji="1" lang="ja-JP" altLang="en-US" dirty="0"/>
                  <a:t>図に示す通り，棒が受けている力は，棒重心において</a:t>
                </a:r>
                <a:br>
                  <a:rPr kumimoji="1" lang="en-US" altLang="ja-JP" dirty="0"/>
                </a:br>
                <a:r>
                  <a:rPr kumimoji="1" lang="ja-JP" altLang="en-US" dirty="0"/>
                  <a:t>鉛直下向きに作用する重力 </a:t>
                </a:r>
                <a14:m>
                  <m:oMath xmlns:m="http://schemas.openxmlformats.org/officeDocument/2006/math">
                    <m:r>
                      <a:rPr kumimoji="1" lang="en-US" altLang="ja-JP" b="0" i="1" smtClean="0">
                        <a:latin typeface="Cambria Math" panose="02040503050406030204" pitchFamily="18" charset="0"/>
                      </a:rPr>
                      <m:t>𝑚</m:t>
                    </m:r>
                    <m:r>
                      <a:rPr kumimoji="1" lang="en-US" altLang="ja-JP" b="1" i="1" smtClean="0">
                        <a:latin typeface="Cambria Math" panose="02040503050406030204" pitchFamily="18" charset="0"/>
                      </a:rPr>
                      <m:t>𝒈</m:t>
                    </m:r>
                  </m:oMath>
                </a14:m>
                <a:r>
                  <a:rPr kumimoji="1" lang="ja-JP" altLang="en-US" dirty="0"/>
                  <a:t>，荷物との接触点に</a:t>
                </a:r>
                <a:br>
                  <a:rPr kumimoji="1" lang="en-US" altLang="ja-JP" dirty="0"/>
                </a:br>
                <a:r>
                  <a:rPr kumimoji="1" lang="ja-JP" altLang="en-US" dirty="0"/>
                  <a:t>おいて棒に垂直な方向に受ける荷物からの反力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1" i="1" smtClean="0">
                            <a:latin typeface="Cambria Math" panose="02040503050406030204" pitchFamily="18" charset="0"/>
                          </a:rPr>
                          <m:t>𝑹</m:t>
                        </m:r>
                      </m:e>
                      <m:sub>
                        <m:r>
                          <a:rPr kumimoji="1" lang="en-US" altLang="ja-JP" b="0" i="1" smtClean="0">
                            <a:latin typeface="Cambria Math" panose="02040503050406030204" pitchFamily="18" charset="0"/>
                          </a:rPr>
                          <m:t>1</m:t>
                        </m:r>
                      </m:sub>
                    </m:sSub>
                  </m:oMath>
                </a14:m>
                <a:r>
                  <a:rPr kumimoji="1" lang="ja-JP" altLang="en-US" dirty="0"/>
                  <a:t>，</a:t>
                </a:r>
                <a:br>
                  <a:rPr kumimoji="1" lang="en-US" altLang="ja-JP" dirty="0"/>
                </a:br>
                <a:r>
                  <a:rPr kumimoji="1" lang="ja-JP" altLang="en-US" dirty="0"/>
                  <a:t>ジョイントから受ける反力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1" i="1" smtClean="0">
                            <a:latin typeface="Cambria Math" panose="02040503050406030204" pitchFamily="18" charset="0"/>
                          </a:rPr>
                          <m:t>𝑹</m:t>
                        </m:r>
                      </m:e>
                      <m:sub>
                        <m:r>
                          <a:rPr kumimoji="1" lang="en-US" altLang="ja-JP" b="0" i="1" smtClean="0">
                            <a:latin typeface="Cambria Math" panose="02040503050406030204" pitchFamily="18" charset="0"/>
                          </a:rPr>
                          <m:t>2</m:t>
                        </m:r>
                      </m:sub>
                    </m:sSub>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d>
                          <m:dPr>
                            <m:ctrlPr>
                              <a:rPr kumimoji="1" lang="en-US" altLang="ja-JP" b="0" i="1" smtClean="0">
                                <a:latin typeface="Cambria Math" panose="02040503050406030204" pitchFamily="18" charset="0"/>
                              </a:rPr>
                            </m:ctrlPr>
                          </m:dPr>
                          <m:e>
                            <m:sSub>
                              <m:sSubPr>
                                <m:ctrlPr>
                                  <a:rPr lang="en-US" altLang="ja-JP" i="1">
                                    <a:latin typeface="Cambria Math" panose="02040503050406030204" pitchFamily="18" charset="0"/>
                                  </a:rPr>
                                </m:ctrlPr>
                              </m:sSubPr>
                              <m:e>
                                <m:r>
                                  <a:rPr lang="en-US" altLang="ja-JP" i="1">
                                    <a:latin typeface="Cambria Math" panose="02040503050406030204" pitchFamily="18" charset="0"/>
                                  </a:rPr>
                                  <m:t>𝑅</m:t>
                                </m:r>
                              </m:e>
                              <m:sub>
                                <m:r>
                                  <a:rPr lang="en-US" altLang="ja-JP" i="1">
                                    <a:latin typeface="Cambria Math" panose="02040503050406030204" pitchFamily="18" charset="0"/>
                                  </a:rPr>
                                  <m:t>2</m:t>
                                </m:r>
                                <m:r>
                                  <a:rPr lang="en-US" altLang="ja-JP" i="1">
                                    <a:latin typeface="Cambria Math" panose="02040503050406030204" pitchFamily="18" charset="0"/>
                                  </a:rPr>
                                  <m:t>𝑥</m:t>
                                </m:r>
                              </m:sub>
                            </m:sSub>
                            <m:r>
                              <a:rPr lang="en-US" altLang="ja-JP" i="1">
                                <a:latin typeface="Cambria Math" panose="02040503050406030204" pitchFamily="18" charset="0"/>
                              </a:rPr>
                              <m:t>,</m:t>
                            </m:r>
                            <m:sSub>
                              <m:sSubPr>
                                <m:ctrlPr>
                                  <a:rPr lang="en-US" altLang="ja-JP" i="1">
                                    <a:latin typeface="Cambria Math" panose="02040503050406030204" pitchFamily="18" charset="0"/>
                                  </a:rPr>
                                </m:ctrlPr>
                              </m:sSubPr>
                              <m:e>
                                <m:r>
                                  <a:rPr lang="en-US" altLang="ja-JP" i="1">
                                    <a:latin typeface="Cambria Math" panose="02040503050406030204" pitchFamily="18" charset="0"/>
                                  </a:rPr>
                                  <m:t>𝑅</m:t>
                                </m:r>
                              </m:e>
                              <m:sub>
                                <m:r>
                                  <a:rPr lang="en-US" altLang="ja-JP" i="1">
                                    <a:latin typeface="Cambria Math" panose="02040503050406030204" pitchFamily="18" charset="0"/>
                                  </a:rPr>
                                  <m:t>2</m:t>
                                </m:r>
                                <m:r>
                                  <a:rPr lang="en-US" altLang="ja-JP" i="1">
                                    <a:latin typeface="Cambria Math" panose="02040503050406030204" pitchFamily="18" charset="0"/>
                                  </a:rPr>
                                  <m:t>𝑦</m:t>
                                </m:r>
                              </m:sub>
                            </m:sSub>
                          </m:e>
                        </m:d>
                      </m:e>
                      <m:sup>
                        <m:r>
                          <m:rPr>
                            <m:sty m:val="p"/>
                          </m:rPr>
                          <a:rPr lang="en-US" altLang="ja-JP" b="0" i="0" smtClean="0">
                            <a:latin typeface="Cambria Math" panose="02040503050406030204" pitchFamily="18" charset="0"/>
                          </a:rPr>
                          <m:t>T</m:t>
                        </m:r>
                      </m:sup>
                    </m:sSup>
                  </m:oMath>
                </a14:m>
                <a:r>
                  <a:rPr kumimoji="1" lang="ja-JP" altLang="en-US" dirty="0"/>
                  <a:t> である．</a:t>
                </a:r>
              </a:p>
            </p:txBody>
          </p:sp>
        </mc:Choice>
        <mc:Fallback xmlns="">
          <p:sp>
            <p:nvSpPr>
              <p:cNvPr id="3" name="コンテンツ プレースホルダー 2">
                <a:extLst>
                  <a:ext uri="{FF2B5EF4-FFF2-40B4-BE49-F238E27FC236}">
                    <a16:creationId xmlns:a16="http://schemas.microsoft.com/office/drawing/2014/main" id="{BBCD3A50-0157-9C01-C456-96B703C3B1D4}"/>
                  </a:ext>
                </a:extLst>
              </p:cNvPr>
              <p:cNvSpPr>
                <a:spLocks noGrp="1" noRot="1" noChangeAspect="1" noMove="1" noResize="1" noEditPoints="1" noAdjustHandles="1" noChangeArrowheads="1" noChangeShapeType="1" noTextEdit="1"/>
              </p:cNvSpPr>
              <p:nvPr>
                <p:ph idx="1"/>
              </p:nvPr>
            </p:nvSpPr>
            <p:spPr>
              <a:blipFill>
                <a:blip r:embed="rId2"/>
                <a:stretch>
                  <a:fillRect l="-847" t="-1506" r="-317"/>
                </a:stretch>
              </a:blipFill>
            </p:spPr>
            <p:txBody>
              <a:bodyPr/>
              <a:lstStyle/>
              <a:p>
                <a:r>
                  <a:rPr lang="ja-JP" altLang="en-US">
                    <a:noFill/>
                  </a:rPr>
                  <a:t> </a:t>
                </a:r>
              </a:p>
            </p:txBody>
          </p:sp>
        </mc:Fallback>
      </mc:AlternateContent>
      <p:pic>
        <p:nvPicPr>
          <p:cNvPr id="4" name="図 3" descr="ダイアグラム&#10;&#10;中程度の精度で自動的に生成された説明">
            <a:extLst>
              <a:ext uri="{FF2B5EF4-FFF2-40B4-BE49-F238E27FC236}">
                <a16:creationId xmlns:a16="http://schemas.microsoft.com/office/drawing/2014/main" id="{74CA62B2-C9C1-633D-023B-EA58694E98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4771" y="2124364"/>
            <a:ext cx="4183380" cy="4160520"/>
          </a:xfrm>
          <a:prstGeom prst="rect">
            <a:avLst/>
          </a:prstGeom>
        </p:spPr>
      </p:pic>
    </p:spTree>
    <p:extLst>
      <p:ext uri="{BB962C8B-B14F-4D97-AF65-F5344CB8AC3E}">
        <p14:creationId xmlns:p14="http://schemas.microsoft.com/office/powerpoint/2010/main" val="5773411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ダイアグラム&#10;&#10;中程度の精度で自動的に生成された説明">
            <a:extLst>
              <a:ext uri="{FF2B5EF4-FFF2-40B4-BE49-F238E27FC236}">
                <a16:creationId xmlns:a16="http://schemas.microsoft.com/office/drawing/2014/main" id="{74CA62B2-C9C1-633D-023B-EA58694E98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4771" y="2124364"/>
            <a:ext cx="4183380" cy="4160520"/>
          </a:xfrm>
          <a:prstGeom prst="rect">
            <a:avLst/>
          </a:prstGeom>
        </p:spPr>
      </p:pic>
      <p:sp>
        <p:nvSpPr>
          <p:cNvPr id="2" name="タイトル 1">
            <a:extLst>
              <a:ext uri="{FF2B5EF4-FFF2-40B4-BE49-F238E27FC236}">
                <a16:creationId xmlns:a16="http://schemas.microsoft.com/office/drawing/2014/main" id="{E9C8C860-5C7F-8C07-ED7D-380AEA081E8B}"/>
              </a:ext>
            </a:extLst>
          </p:cNvPr>
          <p:cNvSpPr>
            <a:spLocks noGrp="1"/>
          </p:cNvSpPr>
          <p:nvPr>
            <p:ph type="title"/>
          </p:nvPr>
        </p:nvSpPr>
        <p:spPr/>
        <p:txBody>
          <a:bodyPr>
            <a:normAutofit fontScale="90000"/>
          </a:bodyPr>
          <a:lstStyle/>
          <a:p>
            <a:r>
              <a:rPr lang="ja-JP" altLang="en-US" dirty="0"/>
              <a:t>第</a:t>
            </a:r>
            <a:r>
              <a:rPr lang="en-US" altLang="ja-JP" dirty="0"/>
              <a:t>4</a:t>
            </a:r>
            <a:r>
              <a:rPr lang="ja-JP" altLang="en-US" dirty="0"/>
              <a:t>回講義  小テスト   解答例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BCD3A50-0157-9C01-C456-96B703C3B1D4}"/>
                  </a:ext>
                </a:extLst>
              </p:cNvPr>
              <p:cNvSpPr>
                <a:spLocks noGrp="1"/>
              </p:cNvSpPr>
              <p:nvPr>
                <p:ph idx="1"/>
              </p:nvPr>
            </p:nvSpPr>
            <p:spPr/>
            <p:txBody>
              <a:bodyPr/>
              <a:lstStyle/>
              <a:p>
                <a:pPr marL="0" indent="0">
                  <a:buNone/>
                </a:pPr>
                <a:r>
                  <a:rPr kumimoji="1" lang="ja-JP" altLang="en-US" dirty="0"/>
                  <a:t>棒に作用する力の水平方向のつりあいから，</a:t>
                </a:r>
                <a:endParaRPr kumimoji="1" lang="en-US" altLang="ja-JP" dirty="0"/>
              </a:p>
              <a:p>
                <a:pPr marL="0" indent="0">
                  <a:buNone/>
                </a:pPr>
                <a:r>
                  <a:rPr kumimoji="1" lang="ja-JP" altLang="en-US" b="0" dirty="0"/>
                  <a:t>　　</a:t>
                </a:r>
                <a14:m>
                  <m:oMath xmlns:m="http://schemas.openxmlformats.org/officeDocument/2006/math">
                    <m:r>
                      <a:rPr kumimoji="1" lang="en-US" altLang="ja-JP" b="0" i="1" smtClean="0">
                        <a:latin typeface="Cambria Math" panose="02040503050406030204" pitchFamily="18" charset="0"/>
                      </a:rPr>
                      <m:t>−</m:t>
                    </m:r>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1</m:t>
                        </m:r>
                      </m:sub>
                    </m:sSub>
                    <m:func>
                      <m:funcPr>
                        <m:ctrlPr>
                          <a:rPr kumimoji="1" lang="en-US" altLang="ja-JP" b="0" i="1" smtClean="0">
                            <a:latin typeface="Cambria Math" panose="02040503050406030204" pitchFamily="18" charset="0"/>
                          </a:rPr>
                        </m:ctrlPr>
                      </m:funcPr>
                      <m:fName>
                        <m:r>
                          <m:rPr>
                            <m:sty m:val="p"/>
                          </m:rPr>
                          <a:rPr kumimoji="1" lang="en-US" altLang="ja-JP" b="0" i="0" smtClean="0">
                            <a:latin typeface="Cambria Math" panose="02040503050406030204" pitchFamily="18" charset="0"/>
                          </a:rPr>
                          <m:t>cos</m:t>
                        </m:r>
                      </m:fName>
                      <m:e>
                        <m:r>
                          <a:rPr kumimoji="1" lang="en-US" altLang="ja-JP" b="0" i="1" smtClean="0">
                            <a:latin typeface="Cambria Math" panose="02040503050406030204" pitchFamily="18" charset="0"/>
                          </a:rPr>
                          <m:t>30</m:t>
                        </m:r>
                        <m:r>
                          <a:rPr kumimoji="1" lang="en-US" altLang="ja-JP" b="0" i="1" smtClean="0">
                            <a:latin typeface="Cambria Math" panose="02040503050406030204" pitchFamily="18" charset="0"/>
                            <a:ea typeface="Cambria Math" panose="02040503050406030204" pitchFamily="18" charset="0"/>
                          </a:rPr>
                          <m:t>°</m:t>
                        </m:r>
                      </m:e>
                    </m:func>
                    <m:r>
                      <a:rPr kumimoji="1" lang="en-US" altLang="ja-JP" b="0" i="1" smtClean="0">
                        <a:latin typeface="Cambria Math" panose="02040503050406030204" pitchFamily="18" charset="0"/>
                      </a:rPr>
                      <m:t>+</m:t>
                    </m:r>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2</m:t>
                        </m:r>
                        <m:r>
                          <a:rPr kumimoji="1" lang="en-US" altLang="ja-JP" b="0" i="1" smtClean="0">
                            <a:latin typeface="Cambria Math" panose="02040503050406030204" pitchFamily="18" charset="0"/>
                          </a:rPr>
                          <m:t>𝑥</m:t>
                        </m:r>
                      </m:sub>
                    </m:sSub>
                    <m:r>
                      <a:rPr kumimoji="1" lang="en-US" altLang="ja-JP" b="0" i="1" smtClean="0">
                        <a:latin typeface="Cambria Math" panose="02040503050406030204" pitchFamily="18" charset="0"/>
                      </a:rPr>
                      <m:t>=0</m:t>
                    </m:r>
                  </m:oMath>
                </a14:m>
                <a:r>
                  <a:rPr kumimoji="1" lang="ja-JP" altLang="en-US" dirty="0"/>
                  <a:t> </a:t>
                </a:r>
                <a:r>
                  <a:rPr kumimoji="1" lang="en-US" altLang="ja-JP" dirty="0"/>
                  <a:t>… </a:t>
                </a:r>
                <a:r>
                  <a:rPr kumimoji="1" lang="ja-JP" altLang="en-US" dirty="0"/>
                  <a:t>①</a:t>
                </a:r>
                <a:endParaRPr kumimoji="1" lang="en-US" altLang="ja-JP" dirty="0"/>
              </a:p>
              <a:p>
                <a:pPr marL="0" indent="0">
                  <a:buNone/>
                </a:pPr>
                <a:r>
                  <a:rPr lang="ja-JP" altLang="en-US" dirty="0"/>
                  <a:t>鉛直方向の力のつりあいから，</a:t>
                </a:r>
                <a:endParaRPr lang="en-US" altLang="ja-JP" dirty="0"/>
              </a:p>
              <a:p>
                <a:pPr marL="0" indent="0">
                  <a:buNone/>
                </a:pPr>
                <a:r>
                  <a:rPr lang="ja-JP" altLang="en-US" dirty="0"/>
                  <a:t>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1</m:t>
                        </m:r>
                      </m:sub>
                    </m:sSub>
                    <m:func>
                      <m:funcPr>
                        <m:ctrlPr>
                          <a:rPr kumimoji="1" lang="en-US" altLang="ja-JP" b="0" i="1" smtClean="0">
                            <a:latin typeface="Cambria Math" panose="02040503050406030204" pitchFamily="18" charset="0"/>
                          </a:rPr>
                        </m:ctrlPr>
                      </m:funcPr>
                      <m:fName>
                        <m:r>
                          <m:rPr>
                            <m:sty m:val="p"/>
                          </m:rPr>
                          <a:rPr kumimoji="1" lang="en-US" altLang="ja-JP" b="0" i="0" smtClean="0">
                            <a:latin typeface="Cambria Math" panose="02040503050406030204" pitchFamily="18" charset="0"/>
                          </a:rPr>
                          <m:t>sin</m:t>
                        </m:r>
                      </m:fName>
                      <m:e>
                        <m:r>
                          <a:rPr kumimoji="1" lang="en-US" altLang="ja-JP" b="0" i="1" smtClean="0">
                            <a:latin typeface="Cambria Math" panose="02040503050406030204" pitchFamily="18" charset="0"/>
                          </a:rPr>
                          <m:t>30</m:t>
                        </m:r>
                        <m:r>
                          <a:rPr kumimoji="1" lang="en-US" altLang="ja-JP" b="0" i="1" smtClean="0">
                            <a:latin typeface="Cambria Math" panose="02040503050406030204" pitchFamily="18" charset="0"/>
                            <a:ea typeface="Cambria Math" panose="02040503050406030204" pitchFamily="18" charset="0"/>
                          </a:rPr>
                          <m:t>°</m:t>
                        </m:r>
                      </m:e>
                    </m:func>
                    <m:r>
                      <a:rPr kumimoji="1" lang="en-US" altLang="ja-JP" b="0" i="1" smtClean="0">
                        <a:latin typeface="Cambria Math" panose="02040503050406030204" pitchFamily="18" charset="0"/>
                      </a:rPr>
                      <m:t>+</m:t>
                    </m:r>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2</m:t>
                        </m:r>
                        <m:r>
                          <a:rPr kumimoji="1" lang="en-US" altLang="ja-JP" b="0" i="1" smtClean="0">
                            <a:latin typeface="Cambria Math" panose="02040503050406030204" pitchFamily="18" charset="0"/>
                          </a:rPr>
                          <m:t>𝑦</m:t>
                        </m:r>
                      </m:sub>
                    </m:sSub>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𝑚𝑔</m:t>
                    </m:r>
                    <m:r>
                      <a:rPr kumimoji="1" lang="en-US" altLang="ja-JP" b="0" i="1" smtClean="0">
                        <a:latin typeface="Cambria Math" panose="02040503050406030204" pitchFamily="18" charset="0"/>
                      </a:rPr>
                      <m:t>=0</m:t>
                    </m:r>
                  </m:oMath>
                </a14:m>
                <a:r>
                  <a:rPr kumimoji="1" lang="ja-JP" altLang="en-US" dirty="0"/>
                  <a:t> </a:t>
                </a:r>
                <a:r>
                  <a:rPr kumimoji="1" lang="en-US" altLang="ja-JP" dirty="0"/>
                  <a:t>… </a:t>
                </a:r>
                <a:r>
                  <a:rPr kumimoji="1" lang="ja-JP" altLang="en-US" dirty="0"/>
                  <a:t>②</a:t>
                </a:r>
                <a:endParaRPr kumimoji="1" lang="en-US" altLang="ja-JP" dirty="0"/>
              </a:p>
              <a:p>
                <a:pPr marL="0" indent="0">
                  <a:buNone/>
                </a:pPr>
                <a:r>
                  <a:rPr lang="ja-JP" altLang="en-US" dirty="0"/>
                  <a:t>ジョイントまわりの力のモーメントのつりあいから，</a:t>
                </a:r>
                <a:endParaRPr lang="en-US" altLang="ja-JP" dirty="0"/>
              </a:p>
              <a:p>
                <a:pPr marL="0" indent="0">
                  <a:buNone/>
                </a:pPr>
                <a:r>
                  <a:rPr lang="ja-JP" altLang="en-US" dirty="0"/>
                  <a:t>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1</m:t>
                        </m:r>
                      </m:sub>
                    </m:sSub>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f>
                          <m:fPr>
                            <m:type m:val="lin"/>
                            <m:ctrlPr>
                              <a:rPr kumimoji="1" lang="en-US" altLang="ja-JP" b="0" i="1" smtClean="0">
                                <a:latin typeface="Cambria Math" panose="02040503050406030204" pitchFamily="18" charset="0"/>
                                <a:ea typeface="Cambria Math" panose="02040503050406030204" pitchFamily="18" charset="0"/>
                              </a:rPr>
                            </m:ctrlPr>
                          </m:fPr>
                          <m:num>
                            <m:r>
                              <a:rPr kumimoji="1" lang="en-US" altLang="ja-JP" b="0" i="1" smtClean="0">
                                <a:latin typeface="Cambria Math" panose="02040503050406030204" pitchFamily="18" charset="0"/>
                                <a:ea typeface="Cambria Math" panose="02040503050406030204" pitchFamily="18" charset="0"/>
                              </a:rPr>
                              <m:t>𝑙</m:t>
                            </m:r>
                          </m:num>
                          <m:den>
                            <m:r>
                              <a:rPr kumimoji="1" lang="en-US" altLang="ja-JP" b="0" i="1" smtClean="0">
                                <a:latin typeface="Cambria Math" panose="02040503050406030204" pitchFamily="18" charset="0"/>
                                <a:ea typeface="Cambria Math" panose="02040503050406030204" pitchFamily="18" charset="0"/>
                              </a:rPr>
                              <m:t>2</m:t>
                            </m:r>
                          </m:den>
                        </m:f>
                      </m:e>
                    </m:d>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𝑚𝑔</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f>
                          <m:fPr>
                            <m:type m:val="lin"/>
                            <m:ctrlPr>
                              <a:rPr kumimoji="1" lang="en-US" altLang="ja-JP" b="0" i="1" smtClean="0">
                                <a:latin typeface="Cambria Math" panose="02040503050406030204" pitchFamily="18" charset="0"/>
                                <a:ea typeface="Cambria Math" panose="02040503050406030204" pitchFamily="18" charset="0"/>
                              </a:rPr>
                            </m:ctrlPr>
                          </m:fPr>
                          <m:num>
                            <m:r>
                              <a:rPr kumimoji="1" lang="en-US" altLang="ja-JP" b="0" i="1" smtClean="0">
                                <a:latin typeface="Cambria Math" panose="02040503050406030204" pitchFamily="18" charset="0"/>
                                <a:ea typeface="Cambria Math" panose="02040503050406030204" pitchFamily="18" charset="0"/>
                              </a:rPr>
                              <m:t>𝑙</m:t>
                            </m:r>
                          </m:num>
                          <m:den>
                            <m:r>
                              <a:rPr kumimoji="1" lang="en-US" altLang="ja-JP" b="0" i="1" smtClean="0">
                                <a:latin typeface="Cambria Math" panose="02040503050406030204" pitchFamily="18" charset="0"/>
                                <a:ea typeface="Cambria Math" panose="02040503050406030204" pitchFamily="18" charset="0"/>
                              </a:rPr>
                              <m:t>2</m:t>
                            </m:r>
                          </m:den>
                        </m:f>
                      </m:e>
                    </m:d>
                    <m:func>
                      <m:funcPr>
                        <m:ctrlPr>
                          <a:rPr kumimoji="1" lang="en-US" altLang="ja-JP" b="0" i="1" smtClean="0">
                            <a:latin typeface="Cambria Math" panose="02040503050406030204" pitchFamily="18" charset="0"/>
                            <a:ea typeface="Cambria Math" panose="02040503050406030204" pitchFamily="18" charset="0"/>
                          </a:rPr>
                        </m:ctrlPr>
                      </m:funcPr>
                      <m:fName>
                        <m:r>
                          <m:rPr>
                            <m:sty m:val="p"/>
                          </m:rPr>
                          <a:rPr kumimoji="1" lang="en-US" altLang="ja-JP" b="0" i="0" smtClean="0">
                            <a:latin typeface="Cambria Math" panose="02040503050406030204" pitchFamily="18" charset="0"/>
                            <a:ea typeface="Cambria Math" panose="02040503050406030204" pitchFamily="18" charset="0"/>
                          </a:rPr>
                          <m:t>cos</m:t>
                        </m:r>
                      </m:fName>
                      <m:e>
                        <m:r>
                          <a:rPr kumimoji="1" lang="en-US" altLang="ja-JP" b="0" i="1" smtClean="0">
                            <a:latin typeface="Cambria Math" panose="02040503050406030204" pitchFamily="18" charset="0"/>
                            <a:ea typeface="Cambria Math" panose="02040503050406030204" pitchFamily="18" charset="0"/>
                          </a:rPr>
                          <m:t>60°</m:t>
                        </m:r>
                      </m:e>
                    </m:func>
                    <m:r>
                      <a:rPr kumimoji="1" lang="en-US" altLang="ja-JP" b="0" i="1" smtClean="0">
                        <a:latin typeface="Cambria Math" panose="02040503050406030204" pitchFamily="18" charset="0"/>
                        <a:ea typeface="Cambria Math" panose="02040503050406030204" pitchFamily="18" charset="0"/>
                      </a:rPr>
                      <m:t>=0</m:t>
                    </m:r>
                  </m:oMath>
                </a14:m>
                <a:r>
                  <a:rPr kumimoji="1" lang="ja-JP" altLang="en-US" dirty="0"/>
                  <a:t> </a:t>
                </a:r>
                <a:r>
                  <a:rPr kumimoji="1" lang="en-US" altLang="ja-JP" dirty="0"/>
                  <a:t>… </a:t>
                </a:r>
                <a:r>
                  <a:rPr lang="ja-JP" altLang="en-US" dirty="0"/>
                  <a:t>③</a:t>
                </a:r>
                <a:endParaRPr lang="en-US" altLang="ja-JP" dirty="0"/>
              </a:p>
              <a:p>
                <a:pPr marL="0" indent="0">
                  <a:buNone/>
                </a:pPr>
                <a:endParaRPr lang="en-US" altLang="ja-JP" sz="1200" dirty="0"/>
              </a:p>
              <a:p>
                <a:pPr marL="0" indent="0">
                  <a:buNone/>
                </a:pPr>
                <a:r>
                  <a:rPr kumimoji="1" lang="ja-JP" altLang="en-US" dirty="0"/>
                  <a:t>③ から </a:t>
                </a:r>
                <a14:m>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𝑅</m:t>
                        </m:r>
                      </m:e>
                      <m:sub>
                        <m:r>
                          <a:rPr kumimoji="1" lang="en-US" altLang="ja-JP" b="0" i="1" smtClean="0">
                            <a:latin typeface="Cambria Math" panose="02040503050406030204" pitchFamily="18" charset="0"/>
                          </a:rPr>
                          <m:t>1</m:t>
                        </m:r>
                      </m:sub>
                    </m:sSub>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𝑚𝑔</m:t>
                    </m:r>
                    <m:func>
                      <m:funcPr>
                        <m:ctrlPr>
                          <a:rPr kumimoji="1" lang="en-US" altLang="ja-JP" b="0" i="1" smtClean="0">
                            <a:latin typeface="Cambria Math" panose="02040503050406030204" pitchFamily="18" charset="0"/>
                          </a:rPr>
                        </m:ctrlPr>
                      </m:funcPr>
                      <m:fName>
                        <m:r>
                          <m:rPr>
                            <m:sty m:val="p"/>
                          </m:rPr>
                          <a:rPr kumimoji="1" lang="en-US" altLang="ja-JP" b="0" i="0" smtClean="0">
                            <a:latin typeface="Cambria Math" panose="02040503050406030204" pitchFamily="18" charset="0"/>
                          </a:rPr>
                          <m:t>cos</m:t>
                        </m:r>
                      </m:fName>
                      <m:e>
                        <m:r>
                          <a:rPr kumimoji="1" lang="en-US" altLang="ja-JP" b="0" i="1" smtClean="0">
                            <a:latin typeface="Cambria Math" panose="02040503050406030204" pitchFamily="18" charset="0"/>
                          </a:rPr>
                          <m:t>60</m:t>
                        </m:r>
                        <m:r>
                          <a:rPr kumimoji="1" lang="en-US" altLang="ja-JP" b="0" i="1" smtClean="0">
                            <a:latin typeface="Cambria Math" panose="02040503050406030204" pitchFamily="18" charset="0"/>
                            <a:ea typeface="Cambria Math" panose="02040503050406030204" pitchFamily="18" charset="0"/>
                          </a:rPr>
                          <m:t>°</m:t>
                        </m:r>
                      </m:e>
                    </m:func>
                    <m:r>
                      <a:rPr kumimoji="1" lang="en-US" altLang="ja-JP" b="0" i="1" smtClean="0">
                        <a:latin typeface="Cambria Math" panose="02040503050406030204" pitchFamily="18" charset="0"/>
                        <a:ea typeface="Cambria Math" panose="02040503050406030204" pitchFamily="18" charset="0"/>
                      </a:rPr>
                      <m:t>≈1.00</m:t>
                    </m:r>
                  </m:oMath>
                </a14:m>
                <a:r>
                  <a:rPr kumimoji="1" lang="ja-JP" altLang="en-US" dirty="0"/>
                  <a:t> </a:t>
                </a:r>
                <a:r>
                  <a:rPr lang="en-US" altLang="ja-JP" dirty="0">
                    <a:latin typeface="Cambria Math" panose="02040503050406030204" pitchFamily="18" charset="0"/>
                    <a:ea typeface="Cambria Math" panose="02040503050406030204" pitchFamily="18" charset="0"/>
                  </a:rPr>
                  <a:t>[N]</a:t>
                </a:r>
                <a:r>
                  <a:rPr kumimoji="1" lang="ja-JP" altLang="en-US" dirty="0"/>
                  <a:t>．</a:t>
                </a:r>
                <a:endParaRPr kumimoji="1" lang="en-US" altLang="ja-JP" dirty="0"/>
              </a:p>
              <a:p>
                <a:pPr marL="0" indent="0">
                  <a:buNone/>
                </a:pPr>
                <a:r>
                  <a:rPr lang="ja-JP" altLang="en-US" dirty="0"/>
                  <a:t>① に代入し，</a:t>
                </a:r>
                <a14:m>
                  <m:oMath xmlns:m="http://schemas.openxmlformats.org/officeDocument/2006/math">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𝑅</m:t>
                        </m:r>
                      </m:e>
                      <m:sub>
                        <m:r>
                          <a:rPr lang="en-US" altLang="ja-JP" b="0" i="1" smtClean="0">
                            <a:latin typeface="Cambria Math" panose="02040503050406030204" pitchFamily="18" charset="0"/>
                          </a:rPr>
                          <m:t>2</m:t>
                        </m:r>
                        <m:r>
                          <a:rPr lang="en-US" altLang="ja-JP" b="0" i="1" smtClean="0">
                            <a:latin typeface="Cambria Math" panose="02040503050406030204" pitchFamily="18" charset="0"/>
                          </a:rPr>
                          <m:t>𝑥</m:t>
                        </m:r>
                      </m:sub>
                    </m:sSub>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𝑅</m:t>
                        </m:r>
                      </m:e>
                      <m:sub>
                        <m:r>
                          <a:rPr lang="en-US" altLang="ja-JP" b="0" i="1" smtClean="0">
                            <a:latin typeface="Cambria Math" panose="02040503050406030204" pitchFamily="18" charset="0"/>
                          </a:rPr>
                          <m:t>1</m:t>
                        </m:r>
                      </m:sub>
                    </m:sSub>
                    <m:func>
                      <m:funcPr>
                        <m:ctrlPr>
                          <a:rPr lang="en-US" altLang="ja-JP" b="0" i="1" smtClean="0">
                            <a:latin typeface="Cambria Math" panose="02040503050406030204" pitchFamily="18" charset="0"/>
                          </a:rPr>
                        </m:ctrlPr>
                      </m:funcPr>
                      <m:fName>
                        <m:r>
                          <m:rPr>
                            <m:sty m:val="p"/>
                          </m:rPr>
                          <a:rPr lang="en-US" altLang="ja-JP" b="0" i="0" smtClean="0">
                            <a:latin typeface="Cambria Math" panose="02040503050406030204" pitchFamily="18" charset="0"/>
                          </a:rPr>
                          <m:t>cos</m:t>
                        </m:r>
                      </m:fName>
                      <m:e>
                        <m:r>
                          <a:rPr lang="en-US" altLang="ja-JP" b="0" i="1" smtClean="0">
                            <a:latin typeface="Cambria Math" panose="02040503050406030204" pitchFamily="18" charset="0"/>
                          </a:rPr>
                          <m:t>30</m:t>
                        </m:r>
                        <m:r>
                          <a:rPr lang="en-US" altLang="ja-JP" b="0" i="1" smtClean="0">
                            <a:latin typeface="Cambria Math" panose="02040503050406030204" pitchFamily="18" charset="0"/>
                            <a:ea typeface="Cambria Math" panose="02040503050406030204" pitchFamily="18" charset="0"/>
                          </a:rPr>
                          <m:t>°</m:t>
                        </m:r>
                      </m:e>
                    </m:func>
                    <m:r>
                      <a:rPr lang="en-US" altLang="ja-JP" b="0" i="1" smtClean="0">
                        <a:latin typeface="Cambria Math" panose="02040503050406030204" pitchFamily="18" charset="0"/>
                        <a:ea typeface="Cambria Math" panose="02040503050406030204" pitchFamily="18" charset="0"/>
                      </a:rPr>
                      <m:t>≈0.87</m:t>
                    </m:r>
                  </m:oMath>
                </a14:m>
                <a:r>
                  <a:rPr kumimoji="1" lang="ja-JP" altLang="en-US" dirty="0"/>
                  <a:t> </a:t>
                </a:r>
                <a:r>
                  <a:rPr lang="en-US" altLang="ja-JP" dirty="0">
                    <a:latin typeface="Cambria Math" panose="02040503050406030204" pitchFamily="18" charset="0"/>
                    <a:ea typeface="Cambria Math" panose="02040503050406030204" pitchFamily="18" charset="0"/>
                  </a:rPr>
                  <a:t>[N]</a:t>
                </a:r>
                <a:r>
                  <a:rPr kumimoji="1" lang="ja-JP" altLang="en-US" dirty="0"/>
                  <a:t>，</a:t>
                </a:r>
                <a:endParaRPr kumimoji="1" lang="en-US" altLang="ja-JP" dirty="0"/>
              </a:p>
              <a:p>
                <a:pPr marL="0" indent="0">
                  <a:buNone/>
                </a:pPr>
                <a:r>
                  <a:rPr lang="ja-JP" altLang="en-US" dirty="0"/>
                  <a:t>② に再入し，</a:t>
                </a:r>
                <a14:m>
                  <m:oMath xmlns:m="http://schemas.openxmlformats.org/officeDocument/2006/math">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𝑅</m:t>
                        </m:r>
                      </m:e>
                      <m:sub>
                        <m:r>
                          <a:rPr lang="en-US" altLang="ja-JP" b="0" i="1" smtClean="0">
                            <a:latin typeface="Cambria Math" panose="02040503050406030204" pitchFamily="18" charset="0"/>
                          </a:rPr>
                          <m:t>2</m:t>
                        </m:r>
                        <m:r>
                          <a:rPr lang="en-US" altLang="ja-JP" b="0" i="1" smtClean="0">
                            <a:latin typeface="Cambria Math" panose="02040503050406030204" pitchFamily="18" charset="0"/>
                          </a:rPr>
                          <m:t>𝑦</m:t>
                        </m:r>
                      </m:sub>
                    </m:sSub>
                    <m:r>
                      <a:rPr lang="en-US" altLang="ja-JP" b="0" i="1" smtClean="0">
                        <a:latin typeface="Cambria Math" panose="02040503050406030204" pitchFamily="18" charset="0"/>
                      </a:rPr>
                      <m:t>=</m:t>
                    </m:r>
                    <m:r>
                      <a:rPr lang="en-US" altLang="ja-JP" b="0" i="1" smtClean="0">
                        <a:latin typeface="Cambria Math" panose="02040503050406030204" pitchFamily="18" charset="0"/>
                      </a:rPr>
                      <m:t>𝑚𝑔</m:t>
                    </m:r>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𝑅</m:t>
                        </m:r>
                      </m:e>
                      <m:sub>
                        <m:r>
                          <a:rPr lang="en-US" altLang="ja-JP" b="0" i="1" smtClean="0">
                            <a:latin typeface="Cambria Math" panose="02040503050406030204" pitchFamily="18" charset="0"/>
                          </a:rPr>
                          <m:t>1</m:t>
                        </m:r>
                      </m:sub>
                    </m:sSub>
                    <m:func>
                      <m:funcPr>
                        <m:ctrlPr>
                          <a:rPr lang="en-US" altLang="ja-JP" b="0" i="1" smtClean="0">
                            <a:latin typeface="Cambria Math" panose="02040503050406030204" pitchFamily="18" charset="0"/>
                          </a:rPr>
                        </m:ctrlPr>
                      </m:funcPr>
                      <m:fName>
                        <m:r>
                          <m:rPr>
                            <m:sty m:val="p"/>
                          </m:rPr>
                          <a:rPr lang="en-US" altLang="ja-JP" b="0" i="0" smtClean="0">
                            <a:latin typeface="Cambria Math" panose="02040503050406030204" pitchFamily="18" charset="0"/>
                          </a:rPr>
                          <m:t>sin</m:t>
                        </m:r>
                      </m:fName>
                      <m:e>
                        <m:r>
                          <a:rPr lang="en-US" altLang="ja-JP" b="0" i="1" smtClean="0">
                            <a:latin typeface="Cambria Math" panose="02040503050406030204" pitchFamily="18" charset="0"/>
                          </a:rPr>
                          <m:t>30</m:t>
                        </m:r>
                        <m:r>
                          <a:rPr lang="en-US" altLang="ja-JP" b="0" i="1" smtClean="0">
                            <a:latin typeface="Cambria Math" panose="02040503050406030204" pitchFamily="18" charset="0"/>
                            <a:ea typeface="Cambria Math" panose="02040503050406030204" pitchFamily="18" charset="0"/>
                          </a:rPr>
                          <m:t>°</m:t>
                        </m:r>
                      </m:e>
                    </m:func>
                    <m:r>
                      <a:rPr lang="en-US" altLang="ja-JP" b="0" i="1" smtClean="0">
                        <a:latin typeface="Cambria Math" panose="02040503050406030204" pitchFamily="18" charset="0"/>
                        <a:ea typeface="Cambria Math" panose="02040503050406030204" pitchFamily="18" charset="0"/>
                      </a:rPr>
                      <m:t>≈1.50</m:t>
                    </m:r>
                  </m:oMath>
                </a14:m>
                <a:r>
                  <a:rPr kumimoji="1" lang="ja-JP" altLang="en-US" dirty="0"/>
                  <a:t> </a:t>
                </a:r>
                <a:r>
                  <a:rPr lang="en-US" altLang="ja-JP" dirty="0">
                    <a:latin typeface="Cambria Math" panose="02040503050406030204" pitchFamily="18" charset="0"/>
                    <a:ea typeface="Cambria Math" panose="02040503050406030204" pitchFamily="18" charset="0"/>
                  </a:rPr>
                  <a:t>[N]</a:t>
                </a:r>
                <a:r>
                  <a:rPr kumimoji="1" lang="ja-JP" altLang="en-US" dirty="0"/>
                  <a:t>．</a:t>
                </a:r>
              </a:p>
            </p:txBody>
          </p:sp>
        </mc:Choice>
        <mc:Fallback xmlns="">
          <p:sp>
            <p:nvSpPr>
              <p:cNvPr id="3" name="コンテンツ プレースホルダー 2">
                <a:extLst>
                  <a:ext uri="{FF2B5EF4-FFF2-40B4-BE49-F238E27FC236}">
                    <a16:creationId xmlns:a16="http://schemas.microsoft.com/office/drawing/2014/main" id="{BBCD3A50-0157-9C01-C456-96B703C3B1D4}"/>
                  </a:ext>
                </a:extLst>
              </p:cNvPr>
              <p:cNvSpPr>
                <a:spLocks noGrp="1" noRot="1" noChangeAspect="1" noMove="1" noResize="1" noEditPoints="1" noAdjustHandles="1" noChangeArrowheads="1" noChangeShapeType="1" noTextEdit="1"/>
              </p:cNvSpPr>
              <p:nvPr>
                <p:ph idx="1"/>
              </p:nvPr>
            </p:nvSpPr>
            <p:spPr>
              <a:blipFill>
                <a:blip r:embed="rId3"/>
                <a:stretch>
                  <a:fillRect l="-847" t="-92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697077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noue" id="{78AABC88-1E05-42F9-BB35-3D123A87DD41}" vid="{ABD16502-4EB0-4BB6-8282-4AE26B5E7F27}"/>
    </a:ext>
  </a:extLst>
</a:theme>
</file>

<file path=docProps/app.xml><?xml version="1.0" encoding="utf-8"?>
<Properties xmlns="http://schemas.openxmlformats.org/officeDocument/2006/extended-properties" xmlns:vt="http://schemas.openxmlformats.org/officeDocument/2006/docPropsVTypes">
  <Template>inoue</Template>
  <TotalTime>51</TotalTime>
  <Words>482</Words>
  <Application>Microsoft Office PowerPoint</Application>
  <PresentationFormat>ワイド画面</PresentationFormat>
  <Paragraphs>28</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Cambria Math</vt:lpstr>
      <vt:lpstr>Lucida Sans</vt:lpstr>
      <vt:lpstr>Wingdings</vt:lpstr>
      <vt:lpstr>inoue</vt:lpstr>
      <vt:lpstr>第4回講義  小テスト</vt:lpstr>
      <vt:lpstr>第4回講義  小テスト   考え方</vt:lpstr>
      <vt:lpstr>第4回講義  小テスト   解答例</vt:lpstr>
      <vt:lpstr>第4回講義  小テスト   解答例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Kousuke INOUE</dc:creator>
  <cp:lastModifiedBy>Kousuke INOUE</cp:lastModifiedBy>
  <cp:revision>6</cp:revision>
  <dcterms:created xsi:type="dcterms:W3CDTF">2024-10-21T07:40:25Z</dcterms:created>
  <dcterms:modified xsi:type="dcterms:W3CDTF">2024-10-23T07:15:36Z</dcterms:modified>
</cp:coreProperties>
</file>