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メイリオ" pitchFamily="50" charset="-128"/>
        <a:cs typeface="メイリオ" pitchFamily="50" charset="-128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35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285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5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900"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z="1350">
                <a:latin typeface="+mn-lt"/>
                <a:ea typeface="メイリオ" pitchFamily="50" charset="-128"/>
              </a:defRPr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567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62151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85251" y="188916"/>
            <a:ext cx="2882900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4436" y="188916"/>
            <a:ext cx="8447617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53145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6233" y="88903"/>
            <a:ext cx="10668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5651" y="1177928"/>
            <a:ext cx="52324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91251" y="1177928"/>
            <a:ext cx="52324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191251" y="3640138"/>
            <a:ext cx="52324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12800" y="6381753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8737600" y="6381753"/>
            <a:ext cx="2641600" cy="339725"/>
          </a:xfrm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23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019" y="332432"/>
            <a:ext cx="11523133" cy="579460"/>
          </a:xfrm>
        </p:spPr>
        <p:txBody>
          <a:bodyPr anchor="t">
            <a:normAutofit/>
          </a:bodyPr>
          <a:lstStyle>
            <a:lvl1pPr>
              <a:defRPr sz="32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4435" y="1142316"/>
            <a:ext cx="11523133" cy="5256212"/>
          </a:xfrm>
        </p:spPr>
        <p:txBody>
          <a:bodyPr/>
          <a:lstStyle>
            <a:lvl1pPr eaLnBrk="1" hangingPunct="1">
              <a:defRPr sz="2400"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 sz="2400"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 sz="1800"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 sz="1800"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 sz="1800"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6768" y="6451603"/>
            <a:ext cx="1297517" cy="339725"/>
          </a:xfrm>
        </p:spPr>
        <p:txBody>
          <a:bodyPr/>
          <a:lstStyle>
            <a:lvl1pPr>
              <a:defRPr b="1"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26773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463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435" y="1125538"/>
            <a:ext cx="5659967" cy="52562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2" y="1125538"/>
            <a:ext cx="5659967" cy="52562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186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7365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9470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14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489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46411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5019" y="188916"/>
            <a:ext cx="1152313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5" y="1125538"/>
            <a:ext cx="1152313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34435" y="909639"/>
            <a:ext cx="11523133" cy="1365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35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34435" y="6381750"/>
            <a:ext cx="11523133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35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051" y="6381753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200">
                <a:latin typeface="+mn-ea"/>
                <a:ea typeface="+mn-ea"/>
                <a:cs typeface="+mn-cs"/>
              </a:defRPr>
            </a:lvl1pPr>
          </a:lstStyle>
          <a:p>
            <a:fld id="{9FDF2343-A113-4079-8315-FFECE5BBDB6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81753"/>
            <a:ext cx="386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ea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6381753"/>
            <a:ext cx="2641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  <a:cs typeface="+mn-cs"/>
              </a:defRPr>
            </a:lvl1pPr>
          </a:lstStyle>
          <a:p>
            <a:fld id="{C8C24058-286B-419B-A8FC-7AB93BE00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07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352425" indent="-35242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681038" indent="-32742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978694" indent="-29646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270397" indent="-2905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15704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8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19133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6pPr>
      <a:lvl7pPr marL="22562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7pPr>
      <a:lvl8pPr marL="25991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8pPr>
      <a:lvl9pPr marL="2942035" indent="-298847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5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5019" y="1142316"/>
                <a:ext cx="11523133" cy="525621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kumimoji="1" lang="ja-JP" altLang="en-US" dirty="0"/>
                  <a:t>平面上で，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=1/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kumimoji="1" lang="en-US" altLang="ja-JP" dirty="0"/>
                  <a:t>,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に囲まれる領域があるとする．ただし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は自然対数の底で，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2.718 </m:t>
                    </m:r>
                  </m:oMath>
                </a14:m>
                <a:r>
                  <a:rPr lang="ja-JP" altLang="en-US" dirty="0"/>
                  <a:t>である．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r>
                  <a:rPr lang="ja-JP" altLang="en-US" dirty="0"/>
                  <a:t> 領域の面積を求めよ．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の位置に微小幅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の微小領域を作る時，微小領域の面積・図心を求めよ．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r>
                  <a:rPr lang="en-US" altLang="ja-JP" dirty="0"/>
                  <a:t> </a:t>
                </a:r>
                <a:r>
                  <a:rPr lang="ja-JP" altLang="en-US" dirty="0"/>
                  <a:t>領域の図心を求めよ．　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公式：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kumimoji="1" lang="ja-JP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fName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kumimoji="1" lang="en-US" altLang="ja-JP" dirty="0"/>
                  <a:t>)</a:t>
                </a:r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019" y="1142316"/>
                <a:ext cx="11523133" cy="5256212"/>
              </a:xfrm>
              <a:blipFill>
                <a:blip r:embed="rId2"/>
                <a:stretch>
                  <a:fillRect l="-1217" t="-695" r="-34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051D09AB-5E80-43AF-8278-1BE484D24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14" y="3198128"/>
            <a:ext cx="448056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51301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D410C-561B-4AD9-8B60-CDAE2FA8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ja-JP" altLang="en-US" sz="1200" dirty="0"/>
              <a:t> </a:t>
            </a:r>
            <a:r>
              <a:rPr lang="en-US" altLang="ja-JP" dirty="0"/>
              <a:t>5</a:t>
            </a:r>
            <a:r>
              <a:rPr lang="en-US" altLang="ja-JP" sz="1200" dirty="0"/>
              <a:t> </a:t>
            </a:r>
            <a:r>
              <a:rPr lang="ja-JP" altLang="en-US" dirty="0"/>
              <a:t>回講義 小テスト  考え方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9EC4AA4-E371-4BDB-AD72-D319E634AA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物体上の微小部位の重心が </a:t>
                </a:r>
                <a14:m>
                  <m:oMath xmlns:m="http://schemas.openxmlformats.org/officeDocument/2006/math">
                    <m:r>
                      <a:rPr lang="en-US" altLang="ja-JP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 dirty="0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i="1" dirty="0" err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ja-JP" i="1" dirty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質量が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𝑑𝑚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であるとき，物体の重心は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𝑑𝑚</m:t>
                            </m:r>
                          </m:e>
                        </m:nary>
                      </m:num>
                      <m:den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𝑑𝑚</m:t>
                            </m:r>
                          </m:e>
                        </m:nary>
                      </m:den>
                    </m:f>
                  </m:oMath>
                </a14:m>
                <a:r>
                  <a:rPr kumimoji="1" lang="ja-JP" altLang="en-US" dirty="0"/>
                  <a:t> と計算できる．</a:t>
                </a:r>
                <a:endParaRPr kumimoji="1" lang="en-US" altLang="ja-JP" dirty="0"/>
              </a:p>
              <a:p>
                <a:r>
                  <a:rPr lang="ja-JP" altLang="en-US" dirty="0"/>
                  <a:t>密度が均一の物体については，重心はその形状だけから決まり，これを </a:t>
                </a:r>
                <a:r>
                  <a:rPr lang="ja-JP" altLang="en-US" b="1" dirty="0">
                    <a:solidFill>
                      <a:schemeClr val="accent6"/>
                    </a:solidFill>
                  </a:rPr>
                  <a:t>図心 </a:t>
                </a:r>
                <a:r>
                  <a:rPr lang="en-US" altLang="ja-JP" b="1" dirty="0">
                    <a:solidFill>
                      <a:schemeClr val="accent6"/>
                    </a:solidFill>
                  </a:rPr>
                  <a:t>(centroid)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と呼ぶ．図心を求める場合は，質量の代わりに体積，面積，長さを用いて計算する．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9EC4AA4-E371-4BDB-AD72-D319E634AA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1" t="-75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561E94E4-2C0E-4339-AB25-F85476A28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14" y="3198128"/>
            <a:ext cx="448056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8469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D410C-561B-4AD9-8B60-CDAE2FA8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ja-JP" altLang="en-US" sz="1200" dirty="0"/>
              <a:t> </a:t>
            </a:r>
            <a:r>
              <a:rPr lang="en-US" altLang="ja-JP" dirty="0"/>
              <a:t>5</a:t>
            </a:r>
            <a:r>
              <a:rPr lang="en-US" altLang="ja-JP" sz="1200" dirty="0"/>
              <a:t> </a:t>
            </a:r>
            <a:r>
              <a:rPr lang="ja-JP" altLang="en-US" dirty="0"/>
              <a:t>回講義 小テスト  考え方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9EC4AA4-E371-4BDB-AD72-D319E634AA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/>
                  <a:t>微小部位の作り方は場合によるが，この問題では図のように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の位置に微小幅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の短冊を作る．その面積を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𝑑𝐴</m:t>
                    </m:r>
                  </m:oMath>
                </a14:m>
                <a:r>
                  <a:rPr lang="en-US" altLang="ja-JP" dirty="0"/>
                  <a:t>, </a:t>
                </a:r>
                <a:r>
                  <a:rPr lang="ja-JP" altLang="en-US" dirty="0"/>
                  <a:t>図心位置を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ja-JP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ja-JP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lang="ja-JP" altLang="en-US" dirty="0"/>
                  <a:t>とすると，領域の面積は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ja-JP" altLang="en-US" dirty="0"/>
                  <a:t>，図心の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座標は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nary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ja-JP" altLang="en-US" dirty="0"/>
                  <a:t>，図心の</a:t>
                </a:r>
                <a:r>
                  <a:rPr lang="en-US" altLang="ja-JP" sz="1200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座標は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𝑑𝐴</m:t>
                            </m:r>
                          </m:e>
                        </m:nary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と求まる．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9EC4AA4-E371-4BDB-AD72-D319E634AA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17" t="-1159" r="-57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561E94E4-2C0E-4339-AB25-F85476A28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14" y="3198128"/>
            <a:ext cx="448056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69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51D09AB-5E80-43AF-8278-1BE484D24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14" y="3198128"/>
            <a:ext cx="4480560" cy="320040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5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  解答例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5020" y="1142316"/>
                <a:ext cx="7257564" cy="5256212"/>
              </a:xfrm>
            </p:spPr>
            <p:txBody>
              <a:bodyPr/>
              <a:lstStyle/>
              <a:p>
                <a:pPr marL="457200" indent="-457200">
                  <a:buAutoNum type="arabicParenBoth"/>
                </a:pPr>
                <a:r>
                  <a:rPr lang="ja-JP" altLang="en-US" dirty="0"/>
                  <a:t> 領域の面積を求めよ．</a:t>
                </a:r>
                <a:endParaRPr lang="en-US" altLang="ja-JP" dirty="0"/>
              </a:p>
              <a:p>
                <a:pPr marL="457200" indent="-457200">
                  <a:buAutoNum type="arabicParenBoth"/>
                </a:pPr>
                <a:endParaRPr kumimoji="1"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  <m:e>
                          <m:f>
                            <m:f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ja-JP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kumimoji="1" lang="en-US" altLang="ja-JP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020" y="1142316"/>
                <a:ext cx="7257564" cy="5256212"/>
              </a:xfrm>
              <a:blipFill>
                <a:blip r:embed="rId3"/>
                <a:stretch>
                  <a:fillRect l="-1933" t="-254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6016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51D09AB-5E80-43AF-8278-1BE484D24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14" y="3198128"/>
            <a:ext cx="4480560" cy="3200400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5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5019" y="1142316"/>
                <a:ext cx="11523133" cy="52562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2"/>
                    </a:solidFill>
                  </a:rPr>
                  <a:t>(2)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の位置に微小幅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lang="ja-JP" altLang="en-US" dirty="0"/>
                  <a:t>の微小領域を作る時，微小領域の面積・図心を求めよ．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kumimoji="1" lang="ja-JP" altLang="en-US" dirty="0"/>
                  <a:t>が微小のとき，微小領域は幅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kumimoji="1" lang="ja-JP" altLang="en-US" dirty="0" err="1"/>
                  <a:t>，</a:t>
                </a:r>
                <a:r>
                  <a:rPr kumimoji="1" lang="ja-JP" altLang="en-US" dirty="0"/>
                  <a:t>高さ</a:t>
                </a:r>
                <a:r>
                  <a:rPr lang="ja-JP" altLang="en-US" sz="1200" dirty="0"/>
                  <a:t>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ja-JP" sz="1200" dirty="0"/>
                  <a:t> </a:t>
                </a:r>
                <a:r>
                  <a:rPr kumimoji="1" lang="ja-JP" altLang="en-US" dirty="0"/>
                  <a:t>の長方形とみなせるので，その面積は </a:t>
                </a:r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𝑑𝐴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kumimoji="1" lang="en-US" altLang="ja-JP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kumimoji="1" lang="ja-JP" altLang="en-US" dirty="0" err="1"/>
                  <a:t>．</a:t>
                </a:r>
                <a:r>
                  <a:rPr kumimoji="1" lang="ja-JP" altLang="en-US" dirty="0"/>
                  <a:t>その図心は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f>
                              <m:fPr>
                                <m:type m:val="lin"/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(2</m:t>
                                </m:r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</m:oMath>
                </a14:m>
                <a:r>
                  <a:rPr kumimoji="1" lang="ja-JP" altLang="en-US" dirty="0"/>
                  <a:t>．</a:t>
                </a:r>
                <a:endParaRPr kumimoji="1" lang="en-US" altLang="ja-JP" dirty="0"/>
              </a:p>
              <a:p>
                <a:pPr marL="0" indent="0">
                  <a:buNone/>
                </a:pPr>
                <a:endParaRPr kumimoji="1" lang="en-US" altLang="ja-JP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019" y="1142316"/>
                <a:ext cx="11523133" cy="5256212"/>
              </a:xfrm>
              <a:blipFill>
                <a:blip r:embed="rId3"/>
                <a:stretch>
                  <a:fillRect l="-847" t="-695" r="-34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232560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0516C50-CF38-4836-A192-E033794E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sz="1200" dirty="0"/>
              <a:t> </a:t>
            </a:r>
            <a:r>
              <a:rPr kumimoji="1" lang="en-US" altLang="ja-JP" dirty="0"/>
              <a:t>5</a:t>
            </a:r>
            <a:r>
              <a:rPr lang="en-US" altLang="ja-JP" sz="1200" dirty="0"/>
              <a:t> </a:t>
            </a:r>
            <a:r>
              <a:rPr kumimoji="1" lang="ja-JP" altLang="en-US" dirty="0"/>
              <a:t>回講義 小テスト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5019" y="1142316"/>
                <a:ext cx="10072157" cy="52562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ja-JP" dirty="0">
                    <a:solidFill>
                      <a:schemeClr val="accent2"/>
                    </a:solidFill>
                  </a:rPr>
                  <a:t>(3)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領域の図心を求めよ．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0" smtClean="0">
                                        <a:latin typeface="Cambria Math" panose="02040503050406030204" pitchFamily="18" charset="0"/>
                                      </a:rPr>
                                      <m:t>G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ja-JP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ja-JP">
                                        <a:latin typeface="Cambria Math" panose="02040503050406030204" pitchFamily="18" charset="0"/>
                                      </a:rPr>
                                      <m:t>G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𝑑𝐴</m:t>
                                    </m:r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𝑑𝐴</m:t>
                                    </m:r>
                                  </m:e>
                                </m:nary>
                              </m:e>
                            </m:mr>
                          </m:m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nary>
                                  <m:nary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p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den>
                                    </m:f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𝑑𝑡</m:t>
                                    </m:r>
                                  </m:e>
                                </m:nary>
                              </m:e>
                            </m:mr>
                            <m:mr>
                              <m:e>
                                <m:nary>
                                  <m:nary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p>
                                  <m:e>
                                    <m:f>
                                      <m:fPr>
                                        <m:ctrlP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den>
                                    </m:f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f>
                                      <m:fPr>
                                        <m:ctrlP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kumimoji="1" lang="en-US" altLang="ja-JP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den>
                                    </m:f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𝑑𝑡</m:t>
                                    </m:r>
                                  </m:e>
                                </m:nary>
                              </m:e>
                            </m:mr>
                          </m:m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num>
                                  <m:den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.72</m:t>
                                </m:r>
                              </m:e>
                            </m:mr>
                            <m:m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0.32</m:t>
                                </m:r>
                              </m:e>
                            </m:mr>
                          </m:m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kumimoji="1" lang="en-US" altLang="ja-JP" dirty="0"/>
              </a:p>
            </p:txBody>
          </p:sp>
        </mc:Choice>
        <mc:Fallback>
          <p:sp>
            <p:nvSpPr>
              <p:cNvPr id="5" name="コンテンツ プレースホルダー 4">
                <a:extLst>
                  <a:ext uri="{FF2B5EF4-FFF2-40B4-BE49-F238E27FC236}">
                    <a16:creationId xmlns:a16="http://schemas.microsoft.com/office/drawing/2014/main" id="{EE54E304-E49B-4B4D-9BE9-610CBA3DD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019" y="1142316"/>
                <a:ext cx="10072157" cy="5256212"/>
              </a:xfrm>
              <a:blipFill>
                <a:blip r:embed="rId2"/>
                <a:stretch>
                  <a:fillRect l="-969" t="-9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7488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井上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井上" id="{E922A7F5-18CD-4B8B-BA7E-FF003182BD28}" vid="{8F668B92-BC27-47CA-82D1-B183036785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井上</Template>
  <TotalTime>2914</TotalTime>
  <Words>383</Words>
  <Application>Microsoft Office PowerPoint</Application>
  <PresentationFormat>ワイド画面</PresentationFormat>
  <Paragraphs>23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メイリオ</vt:lpstr>
      <vt:lpstr>Cambria Math</vt:lpstr>
      <vt:lpstr>Lucida Sans</vt:lpstr>
      <vt:lpstr>Wingdings</vt:lpstr>
      <vt:lpstr>井上</vt:lpstr>
      <vt:lpstr>第 5 回講義 小テスト</vt:lpstr>
      <vt:lpstr>第 5 回講義 小テスト  考え方</vt:lpstr>
      <vt:lpstr>第 5 回講義 小テスト  考え方</vt:lpstr>
      <vt:lpstr>第 5 回講義 小テスト  解答例</vt:lpstr>
      <vt:lpstr>第 5 回講義 小テスト</vt:lpstr>
      <vt:lpstr>第 5 回講義 小テスト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第２回講義 小テスト</dc:title>
  <dc:creator>inoue</dc:creator>
  <cp:lastModifiedBy>Kousuke INOUE</cp:lastModifiedBy>
  <cp:revision>46</cp:revision>
  <dcterms:created xsi:type="dcterms:W3CDTF">2018-10-05T04:51:39Z</dcterms:created>
  <dcterms:modified xsi:type="dcterms:W3CDTF">2024-10-31T00:49:47Z</dcterms:modified>
</cp:coreProperties>
</file>