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69" r:id="rId3"/>
    <p:sldId id="270" r:id="rId4"/>
    <p:sldId id="271" r:id="rId5"/>
    <p:sldId id="272" r:id="rId6"/>
  </p:sldIdLst>
  <p:sldSz cx="12192000" cy="6858000"/>
  <p:notesSz cx="6858000" cy="9144000"/>
  <p:defaultTextStyle>
    <a:defPPr>
      <a:defRPr lang="ja-JP"/>
    </a:defPPr>
    <a:lvl1pPr algn="l" rtl="0" fontAlgn="base">
      <a:spcBef>
        <a:spcPct val="0"/>
      </a:spcBef>
      <a:spcAft>
        <a:spcPct val="0"/>
      </a:spcAft>
      <a:defRPr kumimoji="1" kern="1200">
        <a:solidFill>
          <a:schemeClr val="tx1"/>
        </a:solidFill>
        <a:latin typeface="メイリオ" pitchFamily="50" charset="-128"/>
        <a:ea typeface="メイリオ" pitchFamily="50" charset="-128"/>
        <a:cs typeface="メイリオ" pitchFamily="50" charset="-128"/>
      </a:defRPr>
    </a:lvl1pPr>
    <a:lvl2pPr marL="457200" algn="l" rtl="0" fontAlgn="base">
      <a:spcBef>
        <a:spcPct val="0"/>
      </a:spcBef>
      <a:spcAft>
        <a:spcPct val="0"/>
      </a:spcAft>
      <a:defRPr kumimoji="1" kern="1200">
        <a:solidFill>
          <a:schemeClr val="tx1"/>
        </a:solidFill>
        <a:latin typeface="メイリオ" pitchFamily="50" charset="-128"/>
        <a:ea typeface="メイリオ" pitchFamily="50" charset="-128"/>
        <a:cs typeface="メイリオ" pitchFamily="50" charset="-128"/>
      </a:defRPr>
    </a:lvl2pPr>
    <a:lvl3pPr marL="914400" algn="l" rtl="0" fontAlgn="base">
      <a:spcBef>
        <a:spcPct val="0"/>
      </a:spcBef>
      <a:spcAft>
        <a:spcPct val="0"/>
      </a:spcAft>
      <a:defRPr kumimoji="1" kern="1200">
        <a:solidFill>
          <a:schemeClr val="tx1"/>
        </a:solidFill>
        <a:latin typeface="メイリオ" pitchFamily="50" charset="-128"/>
        <a:ea typeface="メイリオ" pitchFamily="50" charset="-128"/>
        <a:cs typeface="メイリオ" pitchFamily="50" charset="-128"/>
      </a:defRPr>
    </a:lvl3pPr>
    <a:lvl4pPr marL="1371600" algn="l" rtl="0" fontAlgn="base">
      <a:spcBef>
        <a:spcPct val="0"/>
      </a:spcBef>
      <a:spcAft>
        <a:spcPct val="0"/>
      </a:spcAft>
      <a:defRPr kumimoji="1" kern="1200">
        <a:solidFill>
          <a:schemeClr val="tx1"/>
        </a:solidFill>
        <a:latin typeface="メイリオ" pitchFamily="50" charset="-128"/>
        <a:ea typeface="メイリオ" pitchFamily="50" charset="-128"/>
        <a:cs typeface="メイリオ" pitchFamily="50" charset="-128"/>
      </a:defRPr>
    </a:lvl4pPr>
    <a:lvl5pPr marL="1828800" algn="l" rtl="0" fontAlgn="base">
      <a:spcBef>
        <a:spcPct val="0"/>
      </a:spcBef>
      <a:spcAft>
        <a:spcPct val="0"/>
      </a:spcAft>
      <a:defRPr kumimoji="1" kern="1200">
        <a:solidFill>
          <a:schemeClr val="tx1"/>
        </a:solidFill>
        <a:latin typeface="メイリオ" pitchFamily="50" charset="-128"/>
        <a:ea typeface="メイリオ" pitchFamily="50" charset="-128"/>
        <a:cs typeface="メイリオ" pitchFamily="50" charset="-128"/>
      </a:defRPr>
    </a:lvl5pPr>
    <a:lvl6pPr marL="2286000" algn="l" defTabSz="914400" rtl="0" eaLnBrk="1" latinLnBrk="0" hangingPunct="1">
      <a:defRPr kumimoji="1" kern="1200">
        <a:solidFill>
          <a:schemeClr val="tx1"/>
        </a:solidFill>
        <a:latin typeface="メイリオ" pitchFamily="50" charset="-128"/>
        <a:ea typeface="メイリオ" pitchFamily="50" charset="-128"/>
        <a:cs typeface="メイリオ" pitchFamily="50" charset="-128"/>
      </a:defRPr>
    </a:lvl6pPr>
    <a:lvl7pPr marL="2743200" algn="l" defTabSz="914400" rtl="0" eaLnBrk="1" latinLnBrk="0" hangingPunct="1">
      <a:defRPr kumimoji="1" kern="1200">
        <a:solidFill>
          <a:schemeClr val="tx1"/>
        </a:solidFill>
        <a:latin typeface="メイリオ" pitchFamily="50" charset="-128"/>
        <a:ea typeface="メイリオ" pitchFamily="50" charset="-128"/>
        <a:cs typeface="メイリオ" pitchFamily="50" charset="-128"/>
      </a:defRPr>
    </a:lvl7pPr>
    <a:lvl8pPr marL="3200400" algn="l" defTabSz="914400" rtl="0" eaLnBrk="1" latinLnBrk="0" hangingPunct="1">
      <a:defRPr kumimoji="1" kern="1200">
        <a:solidFill>
          <a:schemeClr val="tx1"/>
        </a:solidFill>
        <a:latin typeface="メイリオ" pitchFamily="50" charset="-128"/>
        <a:ea typeface="メイリオ" pitchFamily="50" charset="-128"/>
        <a:cs typeface="メイリオ" pitchFamily="50" charset="-128"/>
      </a:defRPr>
    </a:lvl8pPr>
    <a:lvl9pPr marL="3657600" algn="l" defTabSz="914400" rtl="0" eaLnBrk="1" latinLnBrk="0" hangingPunct="1">
      <a:defRPr kumimoji="1" kern="1200">
        <a:solidFill>
          <a:schemeClr val="tx1"/>
        </a:solidFill>
        <a:latin typeface="メイリオ" pitchFamily="50" charset="-128"/>
        <a:ea typeface="メイリオ" pitchFamily="50" charset="-128"/>
        <a:cs typeface="メイリオ" pitchFamily="50"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0" d="100"/>
          <a:sy n="110" d="100"/>
        </p:scale>
        <p:origin x="59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914400" y="2393950"/>
            <a:ext cx="10363200" cy="109538"/>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6146" name="Rectangle 2"/>
          <p:cNvSpPr>
            <a:spLocks noGrp="1" noChangeArrowheads="1"/>
          </p:cNvSpPr>
          <p:nvPr>
            <p:ph type="ctrTitle"/>
          </p:nvPr>
        </p:nvSpPr>
        <p:spPr>
          <a:xfrm>
            <a:off x="914400" y="990600"/>
            <a:ext cx="10363200" cy="1371600"/>
          </a:xfrm>
        </p:spPr>
        <p:txBody>
          <a:bodyPr/>
          <a:lstStyle>
            <a:lvl1pPr>
              <a:defRPr sz="3800" b="1">
                <a:latin typeface="メイリオ" pitchFamily="50" charset="-128"/>
                <a:ea typeface="メイリオ" pitchFamily="50" charset="-128"/>
              </a:defRPr>
            </a:lvl1pPr>
          </a:lstStyle>
          <a:p>
            <a:r>
              <a:rPr lang="ja-JP" altLang="en-US"/>
              <a:t>マスター タイトルの書式設定</a:t>
            </a:r>
          </a:p>
        </p:txBody>
      </p:sp>
      <p:sp>
        <p:nvSpPr>
          <p:cNvPr id="6147" name="Rectangle 3"/>
          <p:cNvSpPr>
            <a:spLocks noGrp="1" noChangeArrowheads="1"/>
          </p:cNvSpPr>
          <p:nvPr>
            <p:ph type="subTitle" idx="1"/>
          </p:nvPr>
        </p:nvSpPr>
        <p:spPr>
          <a:xfrm>
            <a:off x="1930400" y="3429000"/>
            <a:ext cx="9347200" cy="1600200"/>
          </a:xfrm>
        </p:spPr>
        <p:txBody>
          <a:bodyPr/>
          <a:lstStyle>
            <a:lvl1pPr marL="0" indent="0">
              <a:buFont typeface="Wingdings" pitchFamily="2" charset="2"/>
              <a:buNone/>
              <a:defRPr sz="2200">
                <a:latin typeface="メイリオ" pitchFamily="50" charset="-128"/>
                <a:ea typeface="メイリオ" pitchFamily="50" charset="-128"/>
              </a:defRPr>
            </a:lvl1pPr>
          </a:lstStyle>
          <a:p>
            <a:r>
              <a:rPr lang="ja-JP" altLang="en-US"/>
              <a:t>マスター サブタイトルの書式設定</a:t>
            </a:r>
          </a:p>
        </p:txBody>
      </p:sp>
      <p:sp>
        <p:nvSpPr>
          <p:cNvPr id="5" name="Rectangle 4"/>
          <p:cNvSpPr>
            <a:spLocks noGrp="1" noChangeArrowheads="1"/>
          </p:cNvSpPr>
          <p:nvPr>
            <p:ph type="dt" sz="half" idx="10"/>
          </p:nvPr>
        </p:nvSpPr>
        <p:spPr>
          <a:xfrm>
            <a:off x="914400" y="6248400"/>
            <a:ext cx="2540000" cy="457200"/>
          </a:xfrm>
        </p:spPr>
        <p:txBody>
          <a:bodyPr/>
          <a:lstStyle>
            <a:lvl1pPr>
              <a:defRPr sz="1200"/>
            </a:lvl1pPr>
          </a:lstStyle>
          <a:p>
            <a:pPr>
              <a:defRPr/>
            </a:pPr>
            <a:fld id="{18A86BA2-2AD0-40B7-B14D-FB5A6A14FF61}" type="datetimeFigureOut">
              <a:rPr lang="ja-JP" altLang="en-US"/>
              <a:pPr>
                <a:defRPr/>
              </a:pPr>
              <a:t>2024/12/5</a:t>
            </a:fld>
            <a:endParaRPr lang="ja-JP" altLang="en-US"/>
          </a:p>
        </p:txBody>
      </p:sp>
      <p:sp>
        <p:nvSpPr>
          <p:cNvPr id="6" name="Rectangle 5"/>
          <p:cNvSpPr>
            <a:spLocks noGrp="1" noChangeArrowheads="1"/>
          </p:cNvSpPr>
          <p:nvPr>
            <p:ph type="ftr" sz="quarter" idx="11"/>
          </p:nvPr>
        </p:nvSpPr>
        <p:spPr>
          <a:xfrm>
            <a:off x="4165600" y="6248400"/>
            <a:ext cx="3860800" cy="457200"/>
          </a:xfrm>
        </p:spPr>
        <p:txBody>
          <a:bodyPr/>
          <a:lstStyle>
            <a:lvl1pPr>
              <a:defRPr sz="1200"/>
            </a:lvl1pPr>
          </a:lstStyle>
          <a:p>
            <a:pPr>
              <a:defRPr/>
            </a:pPr>
            <a:endParaRPr lang="ja-JP" altLang="en-US"/>
          </a:p>
        </p:txBody>
      </p:sp>
      <p:sp>
        <p:nvSpPr>
          <p:cNvPr id="7" name="Rectangle 6"/>
          <p:cNvSpPr>
            <a:spLocks noGrp="1" noChangeArrowheads="1"/>
          </p:cNvSpPr>
          <p:nvPr>
            <p:ph type="sldNum" sz="quarter" idx="12"/>
          </p:nvPr>
        </p:nvSpPr>
        <p:spPr>
          <a:xfrm>
            <a:off x="8737600" y="6248400"/>
            <a:ext cx="2540000" cy="457200"/>
          </a:xfrm>
        </p:spPr>
        <p:txBody>
          <a:bodyPr/>
          <a:lstStyle>
            <a:lvl1pPr>
              <a:defRPr sz="1800">
                <a:latin typeface="+mn-lt"/>
                <a:ea typeface="メイリオ" pitchFamily="50" charset="-128"/>
              </a:defRPr>
            </a:lvl1pPr>
          </a:lstStyle>
          <a:p>
            <a:pPr>
              <a:defRPr/>
            </a:pPr>
            <a:fld id="{66462C82-6324-4FB5-A8F1-0992E210F3A9}" type="slidenum">
              <a:rPr lang="ja-JP" altLang="en-US"/>
              <a:pPr>
                <a:defRPr/>
              </a:pPr>
              <a:t>‹#›</a:t>
            </a:fld>
            <a:endParaRPr lang="ja-JP" altLang="en-US"/>
          </a:p>
        </p:txBody>
      </p:sp>
    </p:spTree>
    <p:extLst>
      <p:ext uri="{BB962C8B-B14F-4D97-AF65-F5344CB8AC3E}">
        <p14:creationId xmlns:p14="http://schemas.microsoft.com/office/powerpoint/2010/main" val="4073134225"/>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fld id="{F8B3B87B-F89E-4FF5-A480-4A58783BF5BB}" type="datetimeFigureOut">
              <a:rPr lang="ja-JP" altLang="en-US"/>
              <a:pPr>
                <a:defRPr/>
              </a:pPr>
              <a:t>2024/12/5</a:t>
            </a:fld>
            <a:endParaRPr lang="ja-JP"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ln/>
        </p:spPr>
        <p:txBody>
          <a:bodyPr/>
          <a:lstStyle>
            <a:lvl1pPr>
              <a:defRPr/>
            </a:lvl1pPr>
          </a:lstStyle>
          <a:p>
            <a:pPr>
              <a:defRPr/>
            </a:pPr>
            <a:fld id="{02B126D8-A0E3-4383-AA0C-B82C7215737D}" type="slidenum">
              <a:rPr lang="ja-JP" altLang="en-US"/>
              <a:pPr>
                <a:defRPr/>
              </a:pPr>
              <a:t>‹#›</a:t>
            </a:fld>
            <a:endParaRPr lang="ja-JP" altLang="en-US"/>
          </a:p>
        </p:txBody>
      </p:sp>
    </p:spTree>
    <p:extLst>
      <p:ext uri="{BB962C8B-B14F-4D97-AF65-F5344CB8AC3E}">
        <p14:creationId xmlns:p14="http://schemas.microsoft.com/office/powerpoint/2010/main" val="292191227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985251" y="188914"/>
            <a:ext cx="2882900" cy="6192837"/>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334434" y="188914"/>
            <a:ext cx="8447617" cy="6192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fld id="{93802AF9-3FB5-4C6C-B371-0BB0A960A01C}" type="datetimeFigureOut">
              <a:rPr lang="ja-JP" altLang="en-US"/>
              <a:pPr>
                <a:defRPr/>
              </a:pPr>
              <a:t>2024/12/5</a:t>
            </a:fld>
            <a:endParaRPr lang="ja-JP"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ln/>
        </p:spPr>
        <p:txBody>
          <a:bodyPr/>
          <a:lstStyle>
            <a:lvl1pPr>
              <a:defRPr/>
            </a:lvl1pPr>
          </a:lstStyle>
          <a:p>
            <a:pPr>
              <a:defRPr/>
            </a:pPr>
            <a:fld id="{332EB9CC-3AEB-484B-A08C-82B072C42AB6}" type="slidenum">
              <a:rPr lang="ja-JP" altLang="en-US"/>
              <a:pPr>
                <a:defRPr/>
              </a:pPr>
              <a:t>‹#›</a:t>
            </a:fld>
            <a:endParaRPr lang="ja-JP" altLang="en-US"/>
          </a:p>
        </p:txBody>
      </p:sp>
    </p:spTree>
    <p:extLst>
      <p:ext uri="{BB962C8B-B14F-4D97-AF65-F5344CB8AC3E}">
        <p14:creationId xmlns:p14="http://schemas.microsoft.com/office/powerpoint/2010/main" val="4034075368"/>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88901"/>
            <a:ext cx="10668000" cy="747713"/>
          </a:xfrm>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755651" y="1177926"/>
            <a:ext cx="5232400" cy="47720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6191251" y="1177926"/>
            <a:ext cx="5232400" cy="230981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6191251" y="3640138"/>
            <a:ext cx="5232400" cy="23098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p:cNvSpPr>
            <a:spLocks noGrp="1"/>
          </p:cNvSpPr>
          <p:nvPr>
            <p:ph type="dt" sz="half" idx="10"/>
          </p:nvPr>
        </p:nvSpPr>
        <p:spPr>
          <a:xfrm>
            <a:off x="812800" y="6381751"/>
            <a:ext cx="2641600" cy="339725"/>
          </a:xfrm>
        </p:spPr>
        <p:txBody>
          <a:bodyPr/>
          <a:lstStyle>
            <a:lvl1pPr>
              <a:defRPr/>
            </a:lvl1pPr>
          </a:lstStyle>
          <a:p>
            <a:pPr>
              <a:defRPr/>
            </a:pPr>
            <a:fld id="{090C41A0-2501-4B4E-9B84-22DF713BF35B}" type="datetimeFigureOut">
              <a:rPr lang="ja-JP" altLang="en-US"/>
              <a:pPr>
                <a:defRPr/>
              </a:pPr>
              <a:t>2024/12/5</a:t>
            </a:fld>
            <a:endParaRPr lang="ja-JP" altLang="en-US"/>
          </a:p>
        </p:txBody>
      </p:sp>
      <p:sp>
        <p:nvSpPr>
          <p:cNvPr id="7" name="フッター プレースホルダ 6"/>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7"/>
          <p:cNvSpPr>
            <a:spLocks noGrp="1"/>
          </p:cNvSpPr>
          <p:nvPr>
            <p:ph type="sldNum" sz="quarter" idx="12"/>
          </p:nvPr>
        </p:nvSpPr>
        <p:spPr>
          <a:xfrm>
            <a:off x="8737600" y="6381751"/>
            <a:ext cx="2641600" cy="339725"/>
          </a:xfrm>
        </p:spPr>
        <p:txBody>
          <a:bodyPr/>
          <a:lstStyle>
            <a:lvl1pPr>
              <a:defRPr/>
            </a:lvl1pPr>
          </a:lstStyle>
          <a:p>
            <a:pPr>
              <a:defRPr/>
            </a:pPr>
            <a:fld id="{B7689766-8056-456D-B3D1-1A9E1ED3B705}" type="slidenum">
              <a:rPr lang="ja-JP" altLang="en-US"/>
              <a:pPr>
                <a:defRPr/>
              </a:pPr>
              <a:t>‹#›</a:t>
            </a:fld>
            <a:endParaRPr lang="ja-JP" altLang="en-US"/>
          </a:p>
        </p:txBody>
      </p:sp>
    </p:spTree>
    <p:extLst>
      <p:ext uri="{BB962C8B-B14F-4D97-AF65-F5344CB8AC3E}">
        <p14:creationId xmlns:p14="http://schemas.microsoft.com/office/powerpoint/2010/main" val="153903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5018" y="332432"/>
            <a:ext cx="11523133" cy="579460"/>
          </a:xfrm>
        </p:spPr>
        <p:txBody>
          <a:bodyPr anchor="t">
            <a:normAutofit/>
          </a:bodyPr>
          <a:lstStyle>
            <a:lvl1pPr>
              <a:defRPr b="1">
                <a:latin typeface="メイリオ" pitchFamily="50" charset="-128"/>
                <a:ea typeface="メイリオ" pitchFamily="50" charset="-128"/>
              </a:defRPr>
            </a:lvl1pPr>
          </a:lstStyle>
          <a:p>
            <a:r>
              <a:rPr lang="ja-JP" altLang="en-US"/>
              <a:t>マスター タイトルの書式設定</a:t>
            </a:r>
          </a:p>
        </p:txBody>
      </p:sp>
      <p:sp>
        <p:nvSpPr>
          <p:cNvPr id="3" name="コンテンツ プレースホルダ 2"/>
          <p:cNvSpPr>
            <a:spLocks noGrp="1"/>
          </p:cNvSpPr>
          <p:nvPr>
            <p:ph idx="1"/>
          </p:nvPr>
        </p:nvSpPr>
        <p:spPr>
          <a:xfrm>
            <a:off x="334434" y="1142316"/>
            <a:ext cx="11523133" cy="5256212"/>
          </a:xfrm>
        </p:spPr>
        <p:txBody>
          <a:bodyPr/>
          <a:lstStyle>
            <a:lvl1pPr eaLnBrk="1" hangingPunct="1">
              <a:defRPr>
                <a:latin typeface="メイリオ" pitchFamily="50" charset="-128"/>
                <a:ea typeface="メイリオ" pitchFamily="50" charset="-128"/>
              </a:defRPr>
            </a:lvl1pPr>
            <a:lvl2pPr eaLnBrk="1" hangingPunct="1">
              <a:defRPr>
                <a:latin typeface="メイリオ" pitchFamily="50" charset="-128"/>
                <a:ea typeface="メイリオ" pitchFamily="50" charset="-128"/>
              </a:defRPr>
            </a:lvl2pPr>
            <a:lvl3pPr eaLnBrk="1" hangingPunct="1">
              <a:defRPr>
                <a:latin typeface="メイリオ" pitchFamily="50" charset="-128"/>
                <a:ea typeface="メイリオ" pitchFamily="50" charset="-128"/>
              </a:defRPr>
            </a:lvl3pPr>
            <a:lvl4pPr eaLnBrk="1" hangingPunct="1">
              <a:defRPr>
                <a:latin typeface="メイリオ" pitchFamily="50" charset="-128"/>
                <a:ea typeface="メイリオ" pitchFamily="50" charset="-128"/>
              </a:defRPr>
            </a:lvl4pPr>
            <a:lvl5pPr eaLnBrk="1" hangingPunct="1">
              <a:defRPr>
                <a:latin typeface="メイリオ" pitchFamily="50" charset="-128"/>
                <a:ea typeface="メイリオ"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Rectangle 6"/>
          <p:cNvSpPr>
            <a:spLocks noGrp="1" noChangeArrowheads="1"/>
          </p:cNvSpPr>
          <p:nvPr>
            <p:ph type="dt" sz="half" idx="10"/>
          </p:nvPr>
        </p:nvSpPr>
        <p:spPr/>
        <p:txBody>
          <a:bodyPr/>
          <a:lstStyle>
            <a:lvl1pPr>
              <a:defRPr/>
            </a:lvl1pPr>
          </a:lstStyle>
          <a:p>
            <a:pPr>
              <a:defRPr/>
            </a:pPr>
            <a:fld id="{46D89B8A-593B-4EEF-841D-41A5EAEA516C}" type="datetimeFigureOut">
              <a:rPr lang="ja-JP" altLang="en-US"/>
              <a:pPr>
                <a:defRPr/>
              </a:pPr>
              <a:t>2024/12/5</a:t>
            </a:fld>
            <a:endParaRPr lang="ja-JP" altLang="en-US"/>
          </a:p>
        </p:txBody>
      </p:sp>
      <p:sp>
        <p:nvSpPr>
          <p:cNvPr id="5" name="Rectangle 7"/>
          <p:cNvSpPr>
            <a:spLocks noGrp="1" noChangeArrowheads="1"/>
          </p:cNvSpPr>
          <p:nvPr>
            <p:ph type="ftr" sz="quarter" idx="11"/>
          </p:nvPr>
        </p:nvSpPr>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xfrm>
            <a:off x="10536767" y="6451601"/>
            <a:ext cx="1297517" cy="339725"/>
          </a:xfrm>
        </p:spPr>
        <p:txBody>
          <a:bodyPr/>
          <a:lstStyle>
            <a:lvl1pPr>
              <a:defRPr b="1"/>
            </a:lvl1pPr>
          </a:lstStyle>
          <a:p>
            <a:pPr>
              <a:defRPr/>
            </a:pPr>
            <a:fld id="{BECB278C-2444-4D7E-A0CA-B914359D932B}" type="slidenum">
              <a:rPr lang="ja-JP" altLang="en-US"/>
              <a:pPr>
                <a:defRPr/>
              </a:pPr>
              <a:t>‹#›</a:t>
            </a:fld>
            <a:endParaRPr lang="ja-JP" altLang="en-US"/>
          </a:p>
        </p:txBody>
      </p:sp>
    </p:spTree>
    <p:extLst>
      <p:ext uri="{BB962C8B-B14F-4D97-AF65-F5344CB8AC3E}">
        <p14:creationId xmlns:p14="http://schemas.microsoft.com/office/powerpoint/2010/main" val="414958030"/>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fld id="{9D8DD5B0-EECD-487F-A452-FD4EA563298F}" type="datetimeFigureOut">
              <a:rPr lang="ja-JP" altLang="en-US"/>
              <a:pPr>
                <a:defRPr/>
              </a:pPr>
              <a:t>2024/12/5</a:t>
            </a:fld>
            <a:endParaRPr lang="ja-JP" alt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6" name="Rectangle 8"/>
          <p:cNvSpPr>
            <a:spLocks noGrp="1" noChangeArrowheads="1"/>
          </p:cNvSpPr>
          <p:nvPr>
            <p:ph type="sldNum" sz="quarter" idx="12"/>
          </p:nvPr>
        </p:nvSpPr>
        <p:spPr>
          <a:ln/>
        </p:spPr>
        <p:txBody>
          <a:bodyPr/>
          <a:lstStyle>
            <a:lvl1pPr>
              <a:defRPr/>
            </a:lvl1pPr>
          </a:lstStyle>
          <a:p>
            <a:pPr>
              <a:defRPr/>
            </a:pPr>
            <a:fld id="{AC188DDF-B201-47F1-92D7-4F7F139472BB}" type="slidenum">
              <a:rPr lang="ja-JP" altLang="en-US"/>
              <a:pPr>
                <a:defRPr/>
              </a:pPr>
              <a:t>‹#›</a:t>
            </a:fld>
            <a:endParaRPr lang="ja-JP" altLang="en-US"/>
          </a:p>
        </p:txBody>
      </p:sp>
    </p:spTree>
    <p:extLst>
      <p:ext uri="{BB962C8B-B14F-4D97-AF65-F5344CB8AC3E}">
        <p14:creationId xmlns:p14="http://schemas.microsoft.com/office/powerpoint/2010/main" val="156006446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334434" y="1125538"/>
            <a:ext cx="5659967"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6197601" y="1125538"/>
            <a:ext cx="5659967"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fld id="{8C3C19AB-5FA2-412A-BEF6-EDF0E9FF1523}" type="datetimeFigureOut">
              <a:rPr lang="ja-JP" altLang="en-US"/>
              <a:pPr>
                <a:defRPr/>
              </a:pPr>
              <a:t>2024/12/5</a:t>
            </a:fld>
            <a:endParaRPr lang="ja-JP"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8"/>
          <p:cNvSpPr>
            <a:spLocks noGrp="1" noChangeArrowheads="1"/>
          </p:cNvSpPr>
          <p:nvPr>
            <p:ph type="sldNum" sz="quarter" idx="12"/>
          </p:nvPr>
        </p:nvSpPr>
        <p:spPr>
          <a:ln/>
        </p:spPr>
        <p:txBody>
          <a:bodyPr/>
          <a:lstStyle>
            <a:lvl1pPr>
              <a:defRPr/>
            </a:lvl1pPr>
          </a:lstStyle>
          <a:p>
            <a:pPr>
              <a:defRPr/>
            </a:pPr>
            <a:fld id="{8D752184-FF9C-424F-A8D3-FDB75533D6A5}" type="slidenum">
              <a:rPr lang="ja-JP" altLang="en-US"/>
              <a:pPr>
                <a:defRPr/>
              </a:pPr>
              <a:t>‹#›</a:t>
            </a:fld>
            <a:endParaRPr lang="ja-JP" altLang="en-US"/>
          </a:p>
        </p:txBody>
      </p:sp>
    </p:spTree>
    <p:extLst>
      <p:ext uri="{BB962C8B-B14F-4D97-AF65-F5344CB8AC3E}">
        <p14:creationId xmlns:p14="http://schemas.microsoft.com/office/powerpoint/2010/main" val="195467494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fld id="{C82C23D9-F58C-40B2-A56A-CD18FDCCE5E9}" type="datetimeFigureOut">
              <a:rPr lang="ja-JP" altLang="en-US"/>
              <a:pPr>
                <a:defRPr/>
              </a:pPr>
              <a:t>2024/12/5</a:t>
            </a:fld>
            <a:endParaRPr lang="ja-JP" alt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9" name="Rectangle 8"/>
          <p:cNvSpPr>
            <a:spLocks noGrp="1" noChangeArrowheads="1"/>
          </p:cNvSpPr>
          <p:nvPr>
            <p:ph type="sldNum" sz="quarter" idx="12"/>
          </p:nvPr>
        </p:nvSpPr>
        <p:spPr>
          <a:ln/>
        </p:spPr>
        <p:txBody>
          <a:bodyPr/>
          <a:lstStyle>
            <a:lvl1pPr>
              <a:defRPr/>
            </a:lvl1pPr>
          </a:lstStyle>
          <a:p>
            <a:pPr>
              <a:defRPr/>
            </a:pPr>
            <a:fld id="{03F537D4-2754-4AEE-8FCA-4524897DA413}" type="slidenum">
              <a:rPr lang="ja-JP" altLang="en-US"/>
              <a:pPr>
                <a:defRPr/>
              </a:pPr>
              <a:t>‹#›</a:t>
            </a:fld>
            <a:endParaRPr lang="ja-JP" altLang="en-US"/>
          </a:p>
        </p:txBody>
      </p:sp>
    </p:spTree>
    <p:extLst>
      <p:ext uri="{BB962C8B-B14F-4D97-AF65-F5344CB8AC3E}">
        <p14:creationId xmlns:p14="http://schemas.microsoft.com/office/powerpoint/2010/main" val="175550274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fld id="{AE7E0099-7197-474D-B4F1-327419819C02}" type="datetimeFigureOut">
              <a:rPr lang="ja-JP" altLang="en-US"/>
              <a:pPr>
                <a:defRPr/>
              </a:pPr>
              <a:t>2024/12/5</a:t>
            </a:fld>
            <a:endParaRPr lang="ja-JP" alt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5" name="Rectangle 8"/>
          <p:cNvSpPr>
            <a:spLocks noGrp="1" noChangeArrowheads="1"/>
          </p:cNvSpPr>
          <p:nvPr>
            <p:ph type="sldNum" sz="quarter" idx="12"/>
          </p:nvPr>
        </p:nvSpPr>
        <p:spPr>
          <a:ln/>
        </p:spPr>
        <p:txBody>
          <a:bodyPr/>
          <a:lstStyle>
            <a:lvl1pPr>
              <a:defRPr/>
            </a:lvl1pPr>
          </a:lstStyle>
          <a:p>
            <a:pPr>
              <a:defRPr/>
            </a:pPr>
            <a:fld id="{271A1E5A-2B58-4BFD-8EA2-5AC41163EECA}" type="slidenum">
              <a:rPr lang="ja-JP" altLang="en-US"/>
              <a:pPr>
                <a:defRPr/>
              </a:pPr>
              <a:t>‹#›</a:t>
            </a:fld>
            <a:endParaRPr lang="ja-JP" altLang="en-US"/>
          </a:p>
        </p:txBody>
      </p:sp>
    </p:spTree>
    <p:extLst>
      <p:ext uri="{BB962C8B-B14F-4D97-AF65-F5344CB8AC3E}">
        <p14:creationId xmlns:p14="http://schemas.microsoft.com/office/powerpoint/2010/main" val="397129655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fld id="{37BFC0D4-35F7-415A-9344-0ACA78354B35}" type="datetimeFigureOut">
              <a:rPr lang="ja-JP" altLang="en-US"/>
              <a:pPr>
                <a:defRPr/>
              </a:pPr>
              <a:t>2024/12/5</a:t>
            </a:fld>
            <a:endParaRPr lang="ja-JP" alt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4" name="Rectangle 8"/>
          <p:cNvSpPr>
            <a:spLocks noGrp="1" noChangeArrowheads="1"/>
          </p:cNvSpPr>
          <p:nvPr>
            <p:ph type="sldNum" sz="quarter" idx="12"/>
          </p:nvPr>
        </p:nvSpPr>
        <p:spPr>
          <a:ln/>
        </p:spPr>
        <p:txBody>
          <a:bodyPr/>
          <a:lstStyle>
            <a:lvl1pPr>
              <a:defRPr/>
            </a:lvl1pPr>
          </a:lstStyle>
          <a:p>
            <a:pPr>
              <a:defRPr/>
            </a:pPr>
            <a:fld id="{058E01FD-6226-4D0A-8080-2FC42825F3E3}" type="slidenum">
              <a:rPr lang="ja-JP" altLang="en-US"/>
              <a:pPr>
                <a:defRPr/>
              </a:pPr>
              <a:t>‹#›</a:t>
            </a:fld>
            <a:endParaRPr lang="ja-JP" altLang="en-US"/>
          </a:p>
        </p:txBody>
      </p:sp>
    </p:spTree>
    <p:extLst>
      <p:ext uri="{BB962C8B-B14F-4D97-AF65-F5344CB8AC3E}">
        <p14:creationId xmlns:p14="http://schemas.microsoft.com/office/powerpoint/2010/main" val="201102717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fld id="{873DC4B1-4FC6-465D-843E-6A74BE1C4FF2}" type="datetimeFigureOut">
              <a:rPr lang="ja-JP" altLang="en-US"/>
              <a:pPr>
                <a:defRPr/>
              </a:pPr>
              <a:t>2024/12/5</a:t>
            </a:fld>
            <a:endParaRPr lang="ja-JP"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8"/>
          <p:cNvSpPr>
            <a:spLocks noGrp="1" noChangeArrowheads="1"/>
          </p:cNvSpPr>
          <p:nvPr>
            <p:ph type="sldNum" sz="quarter" idx="12"/>
          </p:nvPr>
        </p:nvSpPr>
        <p:spPr>
          <a:ln/>
        </p:spPr>
        <p:txBody>
          <a:bodyPr/>
          <a:lstStyle>
            <a:lvl1pPr>
              <a:defRPr/>
            </a:lvl1pPr>
          </a:lstStyle>
          <a:p>
            <a:pPr>
              <a:defRPr/>
            </a:pPr>
            <a:fld id="{BFC74A70-9456-4D4B-AB66-1C508A15D137}" type="slidenum">
              <a:rPr lang="ja-JP" altLang="en-US"/>
              <a:pPr>
                <a:defRPr/>
              </a:pPr>
              <a:t>‹#›</a:t>
            </a:fld>
            <a:endParaRPr lang="ja-JP" altLang="en-US"/>
          </a:p>
        </p:txBody>
      </p:sp>
    </p:spTree>
    <p:extLst>
      <p:ext uri="{BB962C8B-B14F-4D97-AF65-F5344CB8AC3E}">
        <p14:creationId xmlns:p14="http://schemas.microsoft.com/office/powerpoint/2010/main" val="4256636455"/>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fld id="{A7512B5D-FCC3-4036-B703-84438084BD4F}" type="datetimeFigureOut">
              <a:rPr lang="ja-JP" altLang="en-US"/>
              <a:pPr>
                <a:defRPr/>
              </a:pPr>
              <a:t>2024/12/5</a:t>
            </a:fld>
            <a:endParaRPr lang="ja-JP" alt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ja-JP" altLang="en-US"/>
          </a:p>
        </p:txBody>
      </p:sp>
      <p:sp>
        <p:nvSpPr>
          <p:cNvPr id="7" name="Rectangle 8"/>
          <p:cNvSpPr>
            <a:spLocks noGrp="1" noChangeArrowheads="1"/>
          </p:cNvSpPr>
          <p:nvPr>
            <p:ph type="sldNum" sz="quarter" idx="12"/>
          </p:nvPr>
        </p:nvSpPr>
        <p:spPr>
          <a:ln/>
        </p:spPr>
        <p:txBody>
          <a:bodyPr/>
          <a:lstStyle>
            <a:lvl1pPr>
              <a:defRPr/>
            </a:lvl1pPr>
          </a:lstStyle>
          <a:p>
            <a:pPr>
              <a:defRPr/>
            </a:pPr>
            <a:fld id="{2A379000-FD3C-4F73-A8BB-9DE73EA02FA5}" type="slidenum">
              <a:rPr lang="ja-JP" altLang="en-US"/>
              <a:pPr>
                <a:defRPr/>
              </a:pPr>
              <a:t>‹#›</a:t>
            </a:fld>
            <a:endParaRPr lang="ja-JP" altLang="en-US"/>
          </a:p>
        </p:txBody>
      </p:sp>
    </p:spTree>
    <p:extLst>
      <p:ext uri="{BB962C8B-B14F-4D97-AF65-F5344CB8AC3E}">
        <p14:creationId xmlns:p14="http://schemas.microsoft.com/office/powerpoint/2010/main" val="375369652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5018" y="188914"/>
            <a:ext cx="11523133"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334434" y="1125538"/>
            <a:ext cx="11523133"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334434" y="909639"/>
            <a:ext cx="11523133" cy="136525"/>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ja-JP" altLang="en-US"/>
          </a:p>
        </p:txBody>
      </p:sp>
      <p:sp>
        <p:nvSpPr>
          <p:cNvPr id="1029" name="Line 5"/>
          <p:cNvSpPr>
            <a:spLocks noChangeShapeType="1"/>
          </p:cNvSpPr>
          <p:nvPr/>
        </p:nvSpPr>
        <p:spPr bwMode="auto">
          <a:xfrm flipV="1">
            <a:off x="334434" y="6381750"/>
            <a:ext cx="11523133"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5126" name="Rectangle 6"/>
          <p:cNvSpPr>
            <a:spLocks noGrp="1" noChangeArrowheads="1"/>
          </p:cNvSpPr>
          <p:nvPr>
            <p:ph type="dt" sz="half" idx="2"/>
          </p:nvPr>
        </p:nvSpPr>
        <p:spPr bwMode="auto">
          <a:xfrm>
            <a:off x="527051" y="6381751"/>
            <a:ext cx="2641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kumimoji="1" sz="1600">
                <a:latin typeface="+mn-ea"/>
                <a:ea typeface="+mn-ea"/>
                <a:cs typeface="+mn-cs"/>
              </a:defRPr>
            </a:lvl1pPr>
          </a:lstStyle>
          <a:p>
            <a:pPr>
              <a:defRPr/>
            </a:pPr>
            <a:fld id="{FFBC1BAE-D4FF-4983-BFDF-DA56B07A4454}" type="datetimeFigureOut">
              <a:rPr lang="ja-JP" altLang="en-US"/>
              <a:pPr>
                <a:defRPr/>
              </a:pPr>
              <a:t>2024/12/5</a:t>
            </a:fld>
            <a:endParaRPr lang="ja-JP" altLang="en-US"/>
          </a:p>
        </p:txBody>
      </p:sp>
      <p:sp>
        <p:nvSpPr>
          <p:cNvPr id="5127" name="Rectangle 7"/>
          <p:cNvSpPr>
            <a:spLocks noGrp="1" noChangeArrowheads="1"/>
          </p:cNvSpPr>
          <p:nvPr>
            <p:ph type="ftr" sz="quarter" idx="3"/>
          </p:nvPr>
        </p:nvSpPr>
        <p:spPr bwMode="auto">
          <a:xfrm>
            <a:off x="4165600" y="6381751"/>
            <a:ext cx="38608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kumimoji="1" sz="1600">
                <a:latin typeface="+mn-ea"/>
                <a:ea typeface="+mn-ea"/>
                <a:cs typeface="+mn-cs"/>
              </a:defRPr>
            </a:lvl1pPr>
          </a:lstStyle>
          <a:p>
            <a:pPr>
              <a:defRPr/>
            </a:pPr>
            <a:endParaRPr lang="ja-JP" altLang="en-US"/>
          </a:p>
        </p:txBody>
      </p:sp>
      <p:sp>
        <p:nvSpPr>
          <p:cNvPr id="5128" name="Rectangle 8"/>
          <p:cNvSpPr>
            <a:spLocks noGrp="1" noChangeArrowheads="1"/>
          </p:cNvSpPr>
          <p:nvPr>
            <p:ph type="sldNum" sz="quarter" idx="4"/>
          </p:nvPr>
        </p:nvSpPr>
        <p:spPr bwMode="auto">
          <a:xfrm>
            <a:off x="9072033" y="6381751"/>
            <a:ext cx="2641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1" sz="1600">
                <a:latin typeface="+mn-lt"/>
                <a:ea typeface="+mn-ea"/>
                <a:cs typeface="+mn-cs"/>
              </a:defRPr>
            </a:lvl1pPr>
          </a:lstStyle>
          <a:p>
            <a:pPr>
              <a:defRPr/>
            </a:pPr>
            <a:fld id="{140D0B02-2873-49FD-B500-61D37D9B21D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7" r:id="rId12"/>
  </p:sldLayoutIdLst>
  <p:transition>
    <p:fade/>
  </p:transition>
  <p:txStyles>
    <p:titleStyle>
      <a:lvl1pPr algn="l" rtl="0" eaLnBrk="0" fontAlgn="base" hangingPunct="0">
        <a:spcBef>
          <a:spcPct val="0"/>
        </a:spcBef>
        <a:spcAft>
          <a:spcPct val="0"/>
        </a:spcAft>
        <a:defRPr kumimoji="1" sz="3600">
          <a:solidFill>
            <a:schemeClr val="tx2"/>
          </a:solidFill>
          <a:latin typeface="+mj-lt"/>
          <a:ea typeface="+mj-ea"/>
          <a:cs typeface="メイリオ" pitchFamily="50" charset="-128"/>
        </a:defRPr>
      </a:lvl1pPr>
      <a:lvl2pPr algn="l" rtl="0" eaLnBrk="0" fontAlgn="base" hangingPunct="0">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2pPr>
      <a:lvl3pPr algn="l" rtl="0" eaLnBrk="0" fontAlgn="base" hangingPunct="0">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3pPr>
      <a:lvl4pPr algn="l" rtl="0" eaLnBrk="0" fontAlgn="base" hangingPunct="0">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4pPr>
      <a:lvl5pPr algn="l" rtl="0" eaLnBrk="0" fontAlgn="base" hangingPunct="0">
        <a:spcBef>
          <a:spcPct val="0"/>
        </a:spcBef>
        <a:spcAft>
          <a:spcPct val="0"/>
        </a:spcAft>
        <a:defRPr kumimoji="1" sz="3600">
          <a:solidFill>
            <a:schemeClr val="tx2"/>
          </a:solidFill>
          <a:latin typeface="メイリオ" pitchFamily="50" charset="-128"/>
          <a:ea typeface="メイリオ" pitchFamily="50" charset="-128"/>
          <a:cs typeface="メイリオ" pitchFamily="50" charset="-128"/>
        </a:defRPr>
      </a:lvl5pPr>
      <a:lvl6pPr marL="4572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6pPr>
      <a:lvl7pPr marL="9144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7pPr>
      <a:lvl8pPr marL="13716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8pPr>
      <a:lvl9pPr marL="1828800" algn="l" rtl="0" eaLnBrk="1" fontAlgn="base" hangingPunct="1">
        <a:spcBef>
          <a:spcPct val="0"/>
        </a:spcBef>
        <a:spcAft>
          <a:spcPct val="0"/>
        </a:spcAft>
        <a:defRPr kumimoji="1" sz="3600">
          <a:solidFill>
            <a:schemeClr val="tx2"/>
          </a:solidFill>
          <a:latin typeface="Lucida Sans" pitchFamily="34" charset="0"/>
          <a:ea typeface="ＤＦ華康ゴシック体 Std W5" pitchFamily="34" charset="-128"/>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kumimoji="1" sz="2400">
          <a:solidFill>
            <a:schemeClr val="tx1"/>
          </a:solidFill>
          <a:latin typeface="+mn-lt"/>
          <a:ea typeface="+mn-ea"/>
          <a:cs typeface="メイリオ" pitchFamily="50" charset="-128"/>
        </a:defRPr>
      </a:lvl1pPr>
      <a:lvl2pPr marL="908050" indent="-436563" algn="l" rtl="0" eaLnBrk="0" fontAlgn="base" hangingPunct="0">
        <a:spcBef>
          <a:spcPct val="20000"/>
        </a:spcBef>
        <a:spcAft>
          <a:spcPct val="0"/>
        </a:spcAft>
        <a:buClr>
          <a:schemeClr val="accent2"/>
        </a:buClr>
        <a:buFont typeface="Wingdings" pitchFamily="2" charset="2"/>
        <a:buChar char="n"/>
        <a:defRPr kumimoji="1" sz="2400">
          <a:solidFill>
            <a:schemeClr val="tx1"/>
          </a:solidFill>
          <a:latin typeface="+mn-lt"/>
          <a:ea typeface="+mn-ea"/>
          <a:cs typeface="メイリオ" pitchFamily="50" charset="-128"/>
        </a:defRPr>
      </a:lvl2pPr>
      <a:lvl3pPr marL="1304925" indent="-395288" algn="l" rtl="0" eaLnBrk="0" fontAlgn="base" hangingPunct="0">
        <a:spcBef>
          <a:spcPct val="20000"/>
        </a:spcBef>
        <a:spcAft>
          <a:spcPct val="0"/>
        </a:spcAft>
        <a:buClr>
          <a:schemeClr val="accent2"/>
        </a:buClr>
        <a:buFont typeface="Wingdings" pitchFamily="2" charset="2"/>
        <a:buChar char="o"/>
        <a:defRPr kumimoji="1" sz="2000">
          <a:solidFill>
            <a:schemeClr val="tx1"/>
          </a:solidFill>
          <a:latin typeface="+mn-lt"/>
          <a:ea typeface="+mn-ea"/>
          <a:cs typeface="メイリオ" pitchFamily="50" charset="-128"/>
        </a:defRPr>
      </a:lvl3pPr>
      <a:lvl4pPr marL="1693863" indent="-387350" algn="l" rtl="0" eaLnBrk="0" fontAlgn="base" hangingPunct="0">
        <a:spcBef>
          <a:spcPct val="20000"/>
        </a:spcBef>
        <a:spcAft>
          <a:spcPct val="0"/>
        </a:spcAft>
        <a:buClr>
          <a:schemeClr val="accent2"/>
        </a:buClr>
        <a:buFont typeface="Wingdings" pitchFamily="2" charset="2"/>
        <a:buChar char="n"/>
        <a:defRPr kumimoji="1" sz="2000">
          <a:solidFill>
            <a:schemeClr val="tx1"/>
          </a:solidFill>
          <a:latin typeface="+mn-lt"/>
          <a:ea typeface="+mn-ea"/>
          <a:cs typeface="メイリオ" pitchFamily="50" charset="-128"/>
        </a:defRPr>
      </a:lvl4pPr>
      <a:lvl5pPr marL="20939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cs typeface="メイリオ" pitchFamily="50" charset="-128"/>
        </a:defRPr>
      </a:lvl5pPr>
      <a:lvl6pPr marL="25511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3773A0-D92C-D510-D851-C185938D7D1F}"/>
              </a:ext>
            </a:extLst>
          </p:cNvPr>
          <p:cNvSpPr>
            <a:spLocks noGrp="1"/>
          </p:cNvSpPr>
          <p:nvPr>
            <p:ph type="title"/>
          </p:nvPr>
        </p:nvSpPr>
        <p:spPr/>
        <p:txBody>
          <a:bodyPr>
            <a:normAutofit fontScale="90000"/>
          </a:bodyPr>
          <a:lstStyle/>
          <a:p>
            <a:r>
              <a:rPr lang="ja-JP" altLang="en-US" dirty="0"/>
              <a:t>第</a:t>
            </a:r>
            <a:r>
              <a:rPr lang="en-US" altLang="ja-JP" dirty="0"/>
              <a:t>9</a:t>
            </a:r>
            <a:r>
              <a:rPr lang="ja-JP" altLang="en-US" dirty="0"/>
              <a:t>回 小テスト</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ED9817E4-D904-AA1B-22F6-D3403764A710}"/>
                  </a:ext>
                </a:extLst>
              </p:cNvPr>
              <p:cNvSpPr>
                <a:spLocks noGrp="1"/>
              </p:cNvSpPr>
              <p:nvPr>
                <p:ph idx="1"/>
              </p:nvPr>
            </p:nvSpPr>
            <p:spPr/>
            <p:txBody>
              <a:bodyPr/>
              <a:lstStyle/>
              <a:p>
                <a:pPr marL="0" indent="0">
                  <a:buNone/>
                </a:pPr>
                <a:r>
                  <a:rPr lang="ja-JP" altLang="en-US" dirty="0"/>
                  <a:t>水平な地面に置かれたローラの中心に取り付けられたハンドルを一定の力で水平に引いたところ，ローラは滑ることなく転がった．ローラの形状は円柱，その質量・半径はそれぞれ，</a:t>
                </a:r>
                <a:r>
                  <a:rPr lang="en-US" altLang="ja-JP" dirty="0">
                    <a:latin typeface="Cambria Math" panose="02040503050406030204" pitchFamily="18" charset="0"/>
                    <a:ea typeface="Cambria Math" panose="02040503050406030204" pitchFamily="18" charset="0"/>
                  </a:rPr>
                  <a:t>100</a:t>
                </a:r>
                <a:r>
                  <a:rPr lang="en-US" altLang="ja-JP" sz="1600" dirty="0">
                    <a:latin typeface="Cambria Math" panose="02040503050406030204" pitchFamily="18" charset="0"/>
                    <a:ea typeface="Cambria Math" panose="02040503050406030204" pitchFamily="18" charset="0"/>
                  </a:rPr>
                  <a:t> </a:t>
                </a:r>
                <a:r>
                  <a:rPr lang="en-US" altLang="ja-JP" dirty="0">
                    <a:latin typeface="Cambria Math" panose="02040503050406030204" pitchFamily="18" charset="0"/>
                    <a:ea typeface="Cambria Math" panose="02040503050406030204" pitchFamily="18" charset="0"/>
                  </a:rPr>
                  <a:t>[kg]</a:t>
                </a:r>
                <a:r>
                  <a:rPr lang="ja-JP" altLang="en-US" dirty="0"/>
                  <a:t>，</a:t>
                </a:r>
                <a:r>
                  <a:rPr lang="en-US" altLang="ja-JP" dirty="0">
                    <a:latin typeface="Cambria Math" panose="02040503050406030204" pitchFamily="18" charset="0"/>
                    <a:ea typeface="Cambria Math" panose="02040503050406030204" pitchFamily="18" charset="0"/>
                  </a:rPr>
                  <a:t>50.0 [cm]</a:t>
                </a:r>
                <a:r>
                  <a:rPr lang="en-US" altLang="ja-JP" sz="1600" dirty="0">
                    <a:latin typeface="Euclid" pitchFamily="18" charset="0"/>
                  </a:rPr>
                  <a:t> </a:t>
                </a:r>
                <a:r>
                  <a:rPr lang="ja-JP" altLang="en-US" dirty="0"/>
                  <a:t>であるとし，ハンドルを引いた力を </a:t>
                </a:r>
                <a:r>
                  <a:rPr lang="en-US" altLang="ja-JP" dirty="0">
                    <a:latin typeface="Cambria Math" panose="02040503050406030204" pitchFamily="18" charset="0"/>
                    <a:ea typeface="Cambria Math" panose="02040503050406030204" pitchFamily="18" charset="0"/>
                  </a:rPr>
                  <a:t>300 [N]</a:t>
                </a:r>
                <a:r>
                  <a:rPr lang="en-US" altLang="ja-JP" sz="1600" dirty="0">
                    <a:latin typeface="Euclid" pitchFamily="18" charset="0"/>
                  </a:rPr>
                  <a:t> </a:t>
                </a:r>
                <a:r>
                  <a:rPr lang="ja-JP" altLang="en-US" dirty="0"/>
                  <a:t>であるとするとき，加速度を求めよ．ただし，図のように水平右向きに </a:t>
                </a:r>
                <a14:m>
                  <m:oMath xmlns:m="http://schemas.openxmlformats.org/officeDocument/2006/math">
                    <m:r>
                      <a:rPr lang="en-US" altLang="ja-JP" i="1" dirty="0" smtClean="0">
                        <a:latin typeface="Cambria Math" panose="02040503050406030204" pitchFamily="18" charset="0"/>
                        <a:ea typeface="Cambria Math" panose="02040503050406030204" pitchFamily="18" charset="0"/>
                      </a:rPr>
                      <m:t>𝑥</m:t>
                    </m:r>
                  </m:oMath>
                </a14:m>
                <a:r>
                  <a:rPr lang="en-US" altLang="ja-JP" sz="1600" dirty="0">
                    <a:latin typeface="Euclid" pitchFamily="18" charset="0"/>
                  </a:rPr>
                  <a:t> </a:t>
                </a:r>
                <a:r>
                  <a:rPr lang="ja-JP" altLang="en-US" dirty="0"/>
                  <a:t>軸を取るものとし，ハンドルを引いた方向は右向きとする．</a:t>
                </a:r>
                <a:endParaRPr kumimoji="1" lang="ja-JP" altLang="en-US" dirty="0"/>
              </a:p>
            </p:txBody>
          </p:sp>
        </mc:Choice>
        <mc:Fallback xmlns="">
          <p:sp>
            <p:nvSpPr>
              <p:cNvPr id="3" name="コンテンツ プレースホルダー 2">
                <a:extLst>
                  <a:ext uri="{FF2B5EF4-FFF2-40B4-BE49-F238E27FC236}">
                    <a16:creationId xmlns:a16="http://schemas.microsoft.com/office/drawing/2014/main" id="{ED9817E4-D904-AA1B-22F6-D3403764A710}"/>
                  </a:ext>
                </a:extLst>
              </p:cNvPr>
              <p:cNvSpPr>
                <a:spLocks noGrp="1" noRot="1" noChangeAspect="1" noMove="1" noResize="1" noEditPoints="1" noAdjustHandles="1" noChangeArrowheads="1" noChangeShapeType="1" noTextEdit="1"/>
              </p:cNvSpPr>
              <p:nvPr>
                <p:ph idx="1"/>
              </p:nvPr>
            </p:nvSpPr>
            <p:spPr>
              <a:blipFill>
                <a:blip r:embed="rId2"/>
                <a:stretch>
                  <a:fillRect l="-847" t="-927" r="-582"/>
                </a:stretch>
              </a:blipFill>
            </p:spPr>
            <p:txBody>
              <a:bodyPr/>
              <a:lstStyle/>
              <a:p>
                <a:r>
                  <a:rPr lang="ja-JP" altLang="en-US">
                    <a:noFill/>
                  </a:rPr>
                  <a:t> </a:t>
                </a:r>
              </a:p>
            </p:txBody>
          </p:sp>
        </mc:Fallback>
      </mc:AlternateContent>
      <p:pic>
        <p:nvPicPr>
          <p:cNvPr id="6" name="コンテンツ プレースホルダー 5">
            <a:extLst>
              <a:ext uri="{FF2B5EF4-FFF2-40B4-BE49-F238E27FC236}">
                <a16:creationId xmlns:a16="http://schemas.microsoft.com/office/drawing/2014/main" id="{0B66C6F4-641B-880D-751F-E9EB67F8391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75687" y="3212976"/>
            <a:ext cx="5440626" cy="2952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358837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950958-FCFD-3E13-4610-7F42DAF2ED77}"/>
              </a:ext>
            </a:extLst>
          </p:cNvPr>
          <p:cNvSpPr>
            <a:spLocks noGrp="1"/>
          </p:cNvSpPr>
          <p:nvPr>
            <p:ph type="title"/>
          </p:nvPr>
        </p:nvSpPr>
        <p:spPr/>
        <p:txBody>
          <a:bodyPr>
            <a:normAutofit fontScale="90000"/>
          </a:bodyPr>
          <a:lstStyle/>
          <a:p>
            <a:r>
              <a:rPr lang="ja-JP" altLang="en-US" dirty="0"/>
              <a:t>第</a:t>
            </a:r>
            <a:r>
              <a:rPr lang="en-US" altLang="ja-JP" dirty="0"/>
              <a:t>9</a:t>
            </a:r>
            <a:r>
              <a:rPr lang="ja-JP" altLang="en-US" dirty="0"/>
              <a:t>回 小テスト　考え方</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2EDDE24E-7889-9755-B236-C3B92D6F0E83}"/>
                  </a:ext>
                </a:extLst>
              </p:cNvPr>
              <p:cNvSpPr>
                <a:spLocks noGrp="1"/>
              </p:cNvSpPr>
              <p:nvPr>
                <p:ph idx="1"/>
              </p:nvPr>
            </p:nvSpPr>
            <p:spPr/>
            <p:txBody>
              <a:bodyPr/>
              <a:lstStyle/>
              <a:p>
                <a:r>
                  <a:rPr lang="ja-JP" altLang="en-US" dirty="0"/>
                  <a:t>まずはローラが受けている力を列挙する：</a:t>
                </a:r>
                <a:r>
                  <a:rPr lang="en-US" altLang="ja-JP" dirty="0"/>
                  <a:t>(1) </a:t>
                </a:r>
                <a:r>
                  <a:rPr lang="ja-JP" altLang="en-US" dirty="0">
                    <a:solidFill>
                      <a:schemeClr val="accent2"/>
                    </a:solidFill>
                  </a:rPr>
                  <a:t>ローラを引く力 </a:t>
                </a:r>
                <a:r>
                  <a:rPr lang="en-US" altLang="ja-JP" b="1" i="1" dirty="0">
                    <a:solidFill>
                      <a:schemeClr val="accent2"/>
                    </a:solidFill>
                    <a:latin typeface="Euclid" pitchFamily="18" charset="0"/>
                  </a:rPr>
                  <a:t>F</a:t>
                </a:r>
                <a:r>
                  <a:rPr lang="ja-JP" altLang="en-US" dirty="0">
                    <a:solidFill>
                      <a:schemeClr val="accent2"/>
                    </a:solidFill>
                  </a:rPr>
                  <a:t> </a:t>
                </a:r>
                <a:r>
                  <a:rPr lang="en-US" altLang="ja-JP" dirty="0">
                    <a:solidFill>
                      <a:schemeClr val="accent2"/>
                    </a:solidFill>
                  </a:rPr>
                  <a:t>(</a:t>
                </a:r>
                <a:r>
                  <a:rPr lang="ja-JP" altLang="en-US" dirty="0">
                    <a:solidFill>
                      <a:schemeClr val="accent2"/>
                    </a:solidFill>
                  </a:rPr>
                  <a:t>水平右向き</a:t>
                </a:r>
                <a:r>
                  <a:rPr lang="en-US" altLang="ja-JP" dirty="0">
                    <a:solidFill>
                      <a:schemeClr val="accent2"/>
                    </a:solidFill>
                  </a:rPr>
                  <a:t>)</a:t>
                </a:r>
                <a:r>
                  <a:rPr lang="ja-JP" altLang="en-US" dirty="0"/>
                  <a:t>，</a:t>
                </a:r>
                <a:r>
                  <a:rPr lang="en-US" altLang="ja-JP" dirty="0"/>
                  <a:t>(2) </a:t>
                </a:r>
                <a:r>
                  <a:rPr lang="ja-JP" altLang="en-US" dirty="0">
                    <a:solidFill>
                      <a:srgbClr val="0000FF"/>
                    </a:solidFill>
                  </a:rPr>
                  <a:t>重力 </a:t>
                </a:r>
                <a14:m>
                  <m:oMath xmlns:m="http://schemas.openxmlformats.org/officeDocument/2006/math">
                    <m:r>
                      <a:rPr lang="en-US" altLang="ja-JP" i="1" dirty="0" smtClean="0">
                        <a:solidFill>
                          <a:srgbClr val="0000FF"/>
                        </a:solidFill>
                        <a:latin typeface="Cambria Math" panose="02040503050406030204" pitchFamily="18" charset="0"/>
                      </a:rPr>
                      <m:t>𝑚</m:t>
                    </m:r>
                    <m:r>
                      <a:rPr lang="en-US" altLang="ja-JP" b="1" i="1" dirty="0" smtClean="0">
                        <a:solidFill>
                          <a:srgbClr val="0000FF"/>
                        </a:solidFill>
                        <a:latin typeface="Cambria Math" panose="02040503050406030204" pitchFamily="18" charset="0"/>
                      </a:rPr>
                      <m:t>𝒈</m:t>
                    </m:r>
                  </m:oMath>
                </a14:m>
                <a:r>
                  <a:rPr lang="ja-JP" altLang="en-US" dirty="0">
                    <a:solidFill>
                      <a:srgbClr val="0000FF"/>
                    </a:solidFill>
                  </a:rPr>
                  <a:t> </a:t>
                </a:r>
                <a:r>
                  <a:rPr lang="en-US" altLang="ja-JP" dirty="0">
                    <a:solidFill>
                      <a:srgbClr val="0000FF"/>
                    </a:solidFill>
                  </a:rPr>
                  <a:t>(</a:t>
                </a:r>
                <a:r>
                  <a:rPr lang="ja-JP" altLang="en-US" dirty="0">
                    <a:solidFill>
                      <a:srgbClr val="0000FF"/>
                    </a:solidFill>
                  </a:rPr>
                  <a:t>鉛直下向き</a:t>
                </a:r>
                <a:r>
                  <a:rPr lang="en-US" altLang="ja-JP" dirty="0">
                    <a:solidFill>
                      <a:srgbClr val="0000FF"/>
                    </a:solidFill>
                  </a:rPr>
                  <a:t>)</a:t>
                </a:r>
                <a:r>
                  <a:rPr lang="ja-JP" altLang="en-US" dirty="0"/>
                  <a:t>，</a:t>
                </a:r>
                <a:r>
                  <a:rPr lang="en-US" altLang="ja-JP" dirty="0"/>
                  <a:t>(3) </a:t>
                </a:r>
                <a:r>
                  <a:rPr lang="ja-JP" altLang="en-US" dirty="0">
                    <a:solidFill>
                      <a:srgbClr val="9900CC"/>
                    </a:solidFill>
                  </a:rPr>
                  <a:t>垂直抗力 </a:t>
                </a:r>
                <a14:m>
                  <m:oMath xmlns:m="http://schemas.openxmlformats.org/officeDocument/2006/math">
                    <m:r>
                      <a:rPr lang="en-US" altLang="ja-JP" b="1" i="1" dirty="0" smtClean="0">
                        <a:solidFill>
                          <a:srgbClr val="9900CC"/>
                        </a:solidFill>
                        <a:latin typeface="Cambria Math" panose="02040503050406030204" pitchFamily="18" charset="0"/>
                      </a:rPr>
                      <m:t>𝑹</m:t>
                    </m:r>
                  </m:oMath>
                </a14:m>
                <a:r>
                  <a:rPr lang="ja-JP" altLang="en-US" dirty="0">
                    <a:solidFill>
                      <a:srgbClr val="9900CC"/>
                    </a:solidFill>
                  </a:rPr>
                  <a:t> </a:t>
                </a:r>
                <a:r>
                  <a:rPr lang="en-US" altLang="ja-JP" dirty="0">
                    <a:solidFill>
                      <a:srgbClr val="9900CC"/>
                    </a:solidFill>
                  </a:rPr>
                  <a:t>(</a:t>
                </a:r>
                <a:r>
                  <a:rPr lang="ja-JP" altLang="en-US" dirty="0">
                    <a:solidFill>
                      <a:srgbClr val="9900CC"/>
                    </a:solidFill>
                  </a:rPr>
                  <a:t>鉛直上向き</a:t>
                </a:r>
                <a:r>
                  <a:rPr lang="en-US" altLang="ja-JP" dirty="0">
                    <a:solidFill>
                      <a:srgbClr val="9900CC"/>
                    </a:solidFill>
                  </a:rPr>
                  <a:t>)</a:t>
                </a:r>
                <a:r>
                  <a:rPr lang="ja-JP" altLang="en-US" dirty="0"/>
                  <a:t>，</a:t>
                </a:r>
                <a:r>
                  <a:rPr lang="en-US" altLang="ja-JP" dirty="0"/>
                  <a:t>(4) </a:t>
                </a:r>
                <a:r>
                  <a:rPr lang="ja-JP" altLang="en-US" dirty="0">
                    <a:solidFill>
                      <a:srgbClr val="006600"/>
                    </a:solidFill>
                  </a:rPr>
                  <a:t>摩擦力 </a:t>
                </a:r>
                <a14:m>
                  <m:oMath xmlns:m="http://schemas.openxmlformats.org/officeDocument/2006/math">
                    <m:r>
                      <a:rPr lang="en-US" altLang="ja-JP" b="1" i="1" smtClean="0">
                        <a:solidFill>
                          <a:srgbClr val="006600"/>
                        </a:solidFill>
                        <a:latin typeface="Cambria Math" panose="02040503050406030204" pitchFamily="18" charset="0"/>
                      </a:rPr>
                      <m:t>𝑭</m:t>
                    </m:r>
                    <m:r>
                      <a:rPr lang="en-US" altLang="ja-JP" b="0" i="1" smtClean="0">
                        <a:solidFill>
                          <a:srgbClr val="006600"/>
                        </a:solidFill>
                        <a:latin typeface="Cambria Math" panose="02040503050406030204" pitchFamily="18" charset="0"/>
                      </a:rPr>
                      <m:t>′</m:t>
                    </m:r>
                  </m:oMath>
                </a14:m>
                <a:r>
                  <a:rPr lang="en-US" altLang="ja-JP" dirty="0">
                    <a:solidFill>
                      <a:srgbClr val="006600"/>
                    </a:solidFill>
                  </a:rPr>
                  <a:t> (</a:t>
                </a:r>
                <a:r>
                  <a:rPr lang="ja-JP" altLang="en-US" dirty="0">
                    <a:solidFill>
                      <a:srgbClr val="006600"/>
                    </a:solidFill>
                  </a:rPr>
                  <a:t>水平左向き</a:t>
                </a:r>
                <a:r>
                  <a:rPr lang="en-US" altLang="ja-JP" dirty="0">
                    <a:solidFill>
                      <a:srgbClr val="006600"/>
                    </a:solidFill>
                  </a:rPr>
                  <a:t>)</a:t>
                </a:r>
                <a:endParaRPr lang="en-US" altLang="ja-JP" dirty="0">
                  <a:solidFill>
                    <a:srgbClr val="006600"/>
                  </a:solidFill>
                  <a:latin typeface="Courier New" pitchFamily="49" charset="0"/>
                  <a:cs typeface="Courier New" pitchFamily="49" charset="0"/>
                </a:endParaRPr>
              </a:p>
              <a:p>
                <a:r>
                  <a:rPr lang="ja-JP" altLang="en-US" dirty="0">
                    <a:latin typeface="ＭＳ ゴシック" pitchFamily="49" charset="-128"/>
                    <a:ea typeface="ＭＳ ゴシック" pitchFamily="49" charset="-128"/>
                  </a:rPr>
                  <a:t>①</a:t>
                </a:r>
                <a:r>
                  <a:rPr lang="ja-JP" altLang="en-US" dirty="0"/>
                  <a:t> </a:t>
                </a:r>
                <a:r>
                  <a:rPr lang="en-US" altLang="ja-JP" dirty="0"/>
                  <a:t>Newton</a:t>
                </a:r>
                <a:r>
                  <a:rPr lang="en-US" altLang="ja-JP" sz="1600" dirty="0"/>
                  <a:t> </a:t>
                </a:r>
                <a:r>
                  <a:rPr lang="ja-JP" altLang="en-US" dirty="0"/>
                  <a:t>の運動方程式， </a:t>
                </a:r>
                <a:r>
                  <a:rPr lang="ja-JP" altLang="en-US" dirty="0">
                    <a:latin typeface="ＭＳ ゴシック" pitchFamily="49" charset="-128"/>
                    <a:ea typeface="ＭＳ ゴシック" pitchFamily="49" charset="-128"/>
                  </a:rPr>
                  <a:t>②</a:t>
                </a:r>
                <a:r>
                  <a:rPr lang="ja-JP" altLang="en-US" dirty="0"/>
                  <a:t> </a:t>
                </a:r>
                <a:r>
                  <a:rPr lang="en-US" altLang="ja-JP" dirty="0"/>
                  <a:t>Euler</a:t>
                </a:r>
                <a:r>
                  <a:rPr lang="en-US" altLang="ja-JP" sz="1600" dirty="0"/>
                  <a:t> </a:t>
                </a:r>
                <a:r>
                  <a:rPr lang="ja-JP" altLang="en-US" dirty="0"/>
                  <a:t>の運動方程式， </a:t>
                </a:r>
                <a:r>
                  <a:rPr lang="ja-JP" altLang="en-US" dirty="0">
                    <a:latin typeface="ＭＳ ゴシック" pitchFamily="49" charset="-128"/>
                    <a:ea typeface="ＭＳ ゴシック" pitchFamily="49" charset="-128"/>
                  </a:rPr>
                  <a:t>③</a:t>
                </a:r>
                <a:r>
                  <a:rPr lang="ja-JP" altLang="en-US" dirty="0"/>
                  <a:t> 「滑りがない」条件の式を導出し，連立させればよい．</a:t>
                </a:r>
                <a:endParaRPr lang="en-US" altLang="ja-JP" dirty="0"/>
              </a:p>
              <a:p>
                <a:r>
                  <a:rPr lang="ja-JP" altLang="en-US" dirty="0"/>
                  <a:t>鉛直方向の力の釣り合い </a:t>
                </a:r>
                <a14:m>
                  <m:oMath xmlns:m="http://schemas.openxmlformats.org/officeDocument/2006/math">
                    <m:r>
                      <a:rPr lang="en-US" altLang="ja-JP" b="1" i="1" dirty="0" smtClean="0">
                        <a:latin typeface="Cambria Math" panose="02040503050406030204" pitchFamily="18" charset="0"/>
                      </a:rPr>
                      <m:t>𝑹</m:t>
                    </m:r>
                    <m:r>
                      <a:rPr lang="en-US" altLang="ja-JP" i="1" dirty="0" smtClean="0">
                        <a:latin typeface="Cambria Math" panose="02040503050406030204" pitchFamily="18" charset="0"/>
                      </a:rPr>
                      <m:t>=−</m:t>
                    </m:r>
                    <m:r>
                      <a:rPr lang="en-US" altLang="ja-JP" i="1" dirty="0" smtClean="0">
                        <a:latin typeface="Cambria Math" panose="02040503050406030204" pitchFamily="18" charset="0"/>
                      </a:rPr>
                      <m:t>𝑚</m:t>
                    </m:r>
                    <m:r>
                      <a:rPr lang="en-US" altLang="ja-JP" b="1" i="1" dirty="0" smtClean="0">
                        <a:latin typeface="Cambria Math" panose="02040503050406030204" pitchFamily="18" charset="0"/>
                      </a:rPr>
                      <m:t>𝒈</m:t>
                    </m:r>
                  </m:oMath>
                </a14:m>
                <a:r>
                  <a:rPr lang="en-US" altLang="ja-JP" dirty="0"/>
                  <a:t> </a:t>
                </a:r>
                <a:r>
                  <a:rPr lang="ja-JP" altLang="en-US" dirty="0"/>
                  <a:t>は意味なし！</a:t>
                </a:r>
                <a:endParaRPr kumimoji="1" lang="ja-JP" altLang="en-US" dirty="0"/>
              </a:p>
            </p:txBody>
          </p:sp>
        </mc:Choice>
        <mc:Fallback xmlns="">
          <p:sp>
            <p:nvSpPr>
              <p:cNvPr id="3" name="コンテンツ プレースホルダー 2">
                <a:extLst>
                  <a:ext uri="{FF2B5EF4-FFF2-40B4-BE49-F238E27FC236}">
                    <a16:creationId xmlns:a16="http://schemas.microsoft.com/office/drawing/2014/main" id="{2EDDE24E-7889-9755-B236-C3B92D6F0E83}"/>
                  </a:ext>
                </a:extLst>
              </p:cNvPr>
              <p:cNvSpPr>
                <a:spLocks noGrp="1" noRot="1" noChangeAspect="1" noMove="1" noResize="1" noEditPoints="1" noAdjustHandles="1" noChangeArrowheads="1" noChangeShapeType="1" noTextEdit="1"/>
              </p:cNvSpPr>
              <p:nvPr>
                <p:ph idx="1"/>
              </p:nvPr>
            </p:nvSpPr>
            <p:spPr>
              <a:blipFill>
                <a:blip r:embed="rId2"/>
                <a:stretch>
                  <a:fillRect l="-741" t="-1275" r="-2011"/>
                </a:stretch>
              </a:blipFill>
            </p:spPr>
            <p:txBody>
              <a:bodyPr/>
              <a:lstStyle/>
              <a:p>
                <a:r>
                  <a:rPr lang="ja-JP" altLang="en-US">
                    <a:noFill/>
                  </a:rPr>
                  <a:t> </a:t>
                </a:r>
              </a:p>
            </p:txBody>
          </p:sp>
        </mc:Fallback>
      </mc:AlternateContent>
      <p:pic>
        <p:nvPicPr>
          <p:cNvPr id="4" name="図 3">
            <a:extLst>
              <a:ext uri="{FF2B5EF4-FFF2-40B4-BE49-F238E27FC236}">
                <a16:creationId xmlns:a16="http://schemas.microsoft.com/office/drawing/2014/main" id="{5AEAAE6B-8D0F-F4A9-E3E5-8D53982F505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07230" y="3573016"/>
            <a:ext cx="4617595" cy="2975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76026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290683-17AC-78FE-F54D-D4C361C26662}"/>
              </a:ext>
            </a:extLst>
          </p:cNvPr>
          <p:cNvSpPr>
            <a:spLocks noGrp="1"/>
          </p:cNvSpPr>
          <p:nvPr>
            <p:ph type="title"/>
          </p:nvPr>
        </p:nvSpPr>
        <p:spPr/>
        <p:txBody>
          <a:bodyPr>
            <a:normAutofit fontScale="90000"/>
          </a:bodyPr>
          <a:lstStyle/>
          <a:p>
            <a:r>
              <a:rPr lang="ja-JP" altLang="en-US" dirty="0"/>
              <a:t>第</a:t>
            </a:r>
            <a:r>
              <a:rPr lang="en-US" altLang="ja-JP" dirty="0"/>
              <a:t>9</a:t>
            </a:r>
            <a:r>
              <a:rPr lang="ja-JP" altLang="en-US" dirty="0"/>
              <a:t>回 小テスト　解答例</a:t>
            </a:r>
            <a:endParaRPr kumimoji="1" lang="ja-JP" altLang="en-US" dirty="0"/>
          </a:p>
        </p:txBody>
      </p:sp>
      <mc:AlternateContent xmlns:mc="http://schemas.openxmlformats.org/markup-compatibility/2006">
        <mc:Choice xmlns:a14="http://schemas.microsoft.com/office/drawing/2010/main" Requires="a14">
          <p:sp>
            <p:nvSpPr>
              <p:cNvPr id="3" name="コンテンツ プレースホルダー 2">
                <a:extLst>
                  <a:ext uri="{FF2B5EF4-FFF2-40B4-BE49-F238E27FC236}">
                    <a16:creationId xmlns:a16="http://schemas.microsoft.com/office/drawing/2014/main" id="{5C8D01A6-4C12-89F4-C760-29B2FD800021}"/>
                  </a:ext>
                </a:extLst>
              </p:cNvPr>
              <p:cNvSpPr>
                <a:spLocks noGrp="1"/>
              </p:cNvSpPr>
              <p:nvPr>
                <p:ph idx="1"/>
              </p:nvPr>
            </p:nvSpPr>
            <p:spPr/>
            <p:txBody>
              <a:bodyPr/>
              <a:lstStyle/>
              <a:p>
                <a:r>
                  <a:rPr lang="ja-JP" altLang="en-US" dirty="0"/>
                  <a:t>ローラ質量を</a:t>
                </a:r>
                <a:r>
                  <a:rPr lang="ja-JP" altLang="en-US" sz="1800" dirty="0"/>
                  <a:t> </a:t>
                </a:r>
                <a14:m>
                  <m:oMath xmlns:m="http://schemas.openxmlformats.org/officeDocument/2006/math">
                    <m:r>
                      <a:rPr lang="en-US" altLang="ja-JP" i="1" dirty="0" smtClean="0">
                        <a:latin typeface="Cambria Math" panose="02040503050406030204" pitchFamily="18" charset="0"/>
                      </a:rPr>
                      <m:t>𝑚</m:t>
                    </m:r>
                    <m:r>
                      <a:rPr lang="en-US" altLang="ja-JP" i="1" dirty="0" smtClean="0">
                        <a:latin typeface="Cambria Math" panose="02040503050406030204" pitchFamily="18" charset="0"/>
                      </a:rPr>
                      <m:t> (=</m:t>
                    </m:r>
                    <m:r>
                      <a:rPr lang="en-US" altLang="ja-JP" sz="1200" i="1" dirty="0" smtClean="0">
                        <a:latin typeface="Cambria Math" panose="02040503050406030204" pitchFamily="18" charset="0"/>
                      </a:rPr>
                      <m:t> </m:t>
                    </m:r>
                    <m:r>
                      <a:rPr lang="en-US" altLang="ja-JP" i="1" dirty="0" smtClean="0">
                        <a:latin typeface="Cambria Math" panose="02040503050406030204" pitchFamily="18" charset="0"/>
                      </a:rPr>
                      <m:t>100)</m:t>
                    </m:r>
                  </m:oMath>
                </a14:m>
                <a:r>
                  <a:rPr lang="en-US" altLang="ja-JP" dirty="0">
                    <a:latin typeface="Euclid" pitchFamily="18" charset="0"/>
                  </a:rPr>
                  <a:t> </a:t>
                </a:r>
                <a:r>
                  <a:rPr lang="en-US" altLang="ja-JP" dirty="0">
                    <a:latin typeface="Cambria Math" panose="02040503050406030204" pitchFamily="18" charset="0"/>
                    <a:ea typeface="Cambria Math" panose="02040503050406030204" pitchFamily="18" charset="0"/>
                  </a:rPr>
                  <a:t>[kg]</a:t>
                </a:r>
                <a:r>
                  <a:rPr lang="ja-JP" altLang="en-US" dirty="0"/>
                  <a:t>，半径を</a:t>
                </a:r>
                <a:r>
                  <a:rPr lang="ja-JP" altLang="en-US" sz="1800" dirty="0"/>
                  <a:t> </a:t>
                </a:r>
                <a14:m>
                  <m:oMath xmlns:m="http://schemas.openxmlformats.org/officeDocument/2006/math">
                    <m:r>
                      <a:rPr lang="en-US" altLang="ja-JP" i="1" dirty="0" smtClean="0">
                        <a:latin typeface="Cambria Math" panose="02040503050406030204" pitchFamily="18" charset="0"/>
                        <a:ea typeface="Cambria Math" panose="02040503050406030204" pitchFamily="18" charset="0"/>
                      </a:rPr>
                      <m:t>𝑟</m:t>
                    </m:r>
                  </m:oMath>
                </a14:m>
                <a:r>
                  <a:rPr lang="en-US" altLang="ja-JP" dirty="0">
                    <a:latin typeface="Cambria Math" panose="02040503050406030204" pitchFamily="18" charset="0"/>
                    <a:ea typeface="Cambria Math" panose="02040503050406030204" pitchFamily="18" charset="0"/>
                  </a:rPr>
                  <a:t> (= 0.500) [m]</a:t>
                </a:r>
                <a:r>
                  <a:rPr lang="ja-JP" altLang="en-US" dirty="0"/>
                  <a:t>，慣性モーメントを</a:t>
                </a:r>
                <a:r>
                  <a:rPr lang="ja-JP" altLang="en-US" sz="1800" dirty="0"/>
                  <a:t> </a:t>
                </a:r>
                <a14:m>
                  <m:oMath xmlns:m="http://schemas.openxmlformats.org/officeDocument/2006/math">
                    <m:r>
                      <a:rPr lang="en-US" altLang="ja-JP" i="1" dirty="0" smtClean="0">
                        <a:latin typeface="Cambria Math" panose="02040503050406030204" pitchFamily="18" charset="0"/>
                      </a:rPr>
                      <m:t>𝐼</m:t>
                    </m:r>
                    <m:r>
                      <a:rPr lang="en-US" altLang="ja-JP" i="1" dirty="0" smtClean="0">
                        <a:latin typeface="Cambria Math" panose="02040503050406030204" pitchFamily="18" charset="0"/>
                      </a:rPr>
                      <m:t> (=</m:t>
                    </m:r>
                    <m:r>
                      <a:rPr lang="en-US" altLang="ja-JP" sz="1200" i="1" dirty="0" smtClean="0">
                        <a:latin typeface="Cambria Math" panose="02040503050406030204" pitchFamily="18" charset="0"/>
                      </a:rPr>
                      <m:t> </m:t>
                    </m:r>
                    <m:r>
                      <a:rPr lang="en-US" altLang="ja-JP" i="1" dirty="0" err="1" smtClean="0">
                        <a:latin typeface="Cambria Math" panose="02040503050406030204" pitchFamily="18" charset="0"/>
                      </a:rPr>
                      <m:t>𝑚𝑟</m:t>
                    </m:r>
                    <m:r>
                      <a:rPr lang="ja-JP" altLang="en-US" sz="800" i="1" dirty="0" smtClean="0">
                        <a:latin typeface="Cambria Math" panose="02040503050406030204" pitchFamily="18" charset="0"/>
                      </a:rPr>
                      <m:t> </m:t>
                    </m:r>
                    <m:r>
                      <a:rPr lang="en-US" altLang="ja-JP" i="1" baseline="30000" dirty="0" smtClean="0">
                        <a:latin typeface="Cambria Math" panose="02040503050406030204" pitchFamily="18" charset="0"/>
                      </a:rPr>
                      <m:t>2</m:t>
                    </m:r>
                    <m:r>
                      <a:rPr lang="en-US" altLang="ja-JP" i="1" dirty="0" smtClean="0">
                        <a:latin typeface="Cambria Math" panose="02040503050406030204" pitchFamily="18" charset="0"/>
                      </a:rPr>
                      <m:t>/2) [</m:t>
                    </m:r>
                    <m:r>
                      <m:rPr>
                        <m:sty m:val="p"/>
                      </m:rPr>
                      <a:rPr lang="en-US" altLang="ja-JP" i="0" dirty="0" smtClean="0">
                        <a:latin typeface="Cambria Math" panose="02040503050406030204" pitchFamily="18" charset="0"/>
                      </a:rPr>
                      <m:t>kg</m:t>
                    </m:r>
                    <m:r>
                      <a:rPr lang="en-US" altLang="ja-JP" i="0" dirty="0" smtClean="0">
                        <a:latin typeface="Cambria Math" panose="02040503050406030204" pitchFamily="18" charset="0"/>
                      </a:rPr>
                      <m:t> </m:t>
                    </m:r>
                    <m:r>
                      <m:rPr>
                        <m:sty m:val="p"/>
                      </m:rPr>
                      <a:rPr lang="en-US" altLang="ja-JP" i="0" dirty="0" smtClean="0">
                        <a:latin typeface="Cambria Math" panose="02040503050406030204" pitchFamily="18" charset="0"/>
                      </a:rPr>
                      <m:t>m</m:t>
                    </m:r>
                    <m:r>
                      <a:rPr lang="en-US" altLang="ja-JP" i="1" baseline="30000" dirty="0" smtClean="0">
                        <a:latin typeface="Cambria Math" panose="02040503050406030204" pitchFamily="18" charset="0"/>
                      </a:rPr>
                      <m:t>2</m:t>
                    </m:r>
                    <m:r>
                      <a:rPr lang="en-US" altLang="ja-JP" i="1" dirty="0" smtClean="0">
                        <a:latin typeface="Cambria Math" panose="02040503050406030204" pitchFamily="18" charset="0"/>
                      </a:rPr>
                      <m:t>]</m:t>
                    </m:r>
                  </m:oMath>
                </a14:m>
                <a:r>
                  <a:rPr lang="en-US" altLang="ja-JP" dirty="0"/>
                  <a:t> </a:t>
                </a:r>
                <a:r>
                  <a:rPr lang="ja-JP" altLang="en-US" dirty="0"/>
                  <a:t>とする．ローラの水平右向きを</a:t>
                </a:r>
                <a:r>
                  <a:rPr lang="ja-JP" altLang="en-US" sz="1200" dirty="0"/>
                  <a:t> </a:t>
                </a:r>
                <a14:m>
                  <m:oMath xmlns:m="http://schemas.openxmlformats.org/officeDocument/2006/math">
                    <m:r>
                      <a:rPr lang="en-US" altLang="ja-JP" b="1" i="1" dirty="0" smtClean="0">
                        <a:latin typeface="Cambria Math" panose="02040503050406030204" pitchFamily="18" charset="0"/>
                      </a:rPr>
                      <m:t>𝒂</m:t>
                    </m:r>
                  </m:oMath>
                </a14:m>
                <a:r>
                  <a:rPr lang="ja-JP" altLang="en-US" sz="1200" dirty="0"/>
                  <a:t> </a:t>
                </a:r>
                <a14:m>
                  <m:oMath xmlns:m="http://schemas.openxmlformats.org/officeDocument/2006/math">
                    <m:r>
                      <a:rPr lang="en-US" altLang="ja-JP" i="1" dirty="0">
                        <a:latin typeface="Cambria Math" panose="02040503050406030204" pitchFamily="18" charset="0"/>
                      </a:rPr>
                      <m:t>[</m:t>
                    </m:r>
                    <m:r>
                      <m:rPr>
                        <m:sty m:val="p"/>
                      </m:rPr>
                      <a:rPr lang="en-US" altLang="ja-JP" b="0" i="0" dirty="0" smtClean="0">
                        <a:latin typeface="Cambria Math" panose="02040503050406030204" pitchFamily="18" charset="0"/>
                      </a:rPr>
                      <m:t>m</m:t>
                    </m:r>
                    <m:r>
                      <a:rPr lang="en-US" altLang="ja-JP" b="0" i="0" dirty="0" smtClean="0">
                        <a:latin typeface="Cambria Math" panose="02040503050406030204" pitchFamily="18" charset="0"/>
                      </a:rPr>
                      <m:t>/</m:t>
                    </m:r>
                    <m:r>
                      <m:rPr>
                        <m:sty m:val="p"/>
                      </m:rPr>
                      <a:rPr lang="en-US" altLang="ja-JP" b="0" i="0" dirty="0" smtClean="0">
                        <a:latin typeface="Cambria Math" panose="02040503050406030204" pitchFamily="18" charset="0"/>
                      </a:rPr>
                      <m:t>s</m:t>
                    </m:r>
                    <m:r>
                      <a:rPr lang="en-US" altLang="ja-JP" i="1" baseline="30000" dirty="0">
                        <a:latin typeface="Cambria Math" panose="02040503050406030204" pitchFamily="18" charset="0"/>
                      </a:rPr>
                      <m:t>2</m:t>
                    </m:r>
                    <m:r>
                      <a:rPr lang="en-US" altLang="ja-JP" i="1" dirty="0">
                        <a:latin typeface="Cambria Math" panose="02040503050406030204" pitchFamily="18" charset="0"/>
                      </a:rPr>
                      <m:t>]</m:t>
                    </m:r>
                  </m:oMath>
                </a14:m>
                <a:r>
                  <a:rPr lang="ja-JP" altLang="en-US" dirty="0"/>
                  <a:t>とし，反時計回りの角加速度を</a:t>
                </a:r>
                <a:r>
                  <a:rPr lang="ja-JP" altLang="en-US" sz="1200" dirty="0"/>
                  <a:t> </a:t>
                </a:r>
                <a14:m>
                  <m:oMath xmlns:m="http://schemas.openxmlformats.org/officeDocument/2006/math">
                    <m:acc>
                      <m:accPr>
                        <m:chr m:val="̇"/>
                        <m:ctrlPr>
                          <a:rPr lang="ja-JP" altLang="en-US" i="1" smtClean="0">
                            <a:latin typeface="Cambria Math" panose="02040503050406030204" pitchFamily="18" charset="0"/>
                          </a:rPr>
                        </m:ctrlPr>
                      </m:accPr>
                      <m:e>
                        <m:r>
                          <a:rPr lang="ja-JP" altLang="en-US" i="1" smtClean="0">
                            <a:latin typeface="Cambria Math" panose="02040503050406030204" pitchFamily="18" charset="0"/>
                          </a:rPr>
                          <m:t>𝜔</m:t>
                        </m:r>
                      </m:e>
                    </m:acc>
                  </m:oMath>
                </a14:m>
                <a:r>
                  <a:rPr lang="ja-JP" altLang="en-US" sz="1200" dirty="0"/>
                  <a:t> </a:t>
                </a:r>
                <a14:m>
                  <m:oMath xmlns:m="http://schemas.openxmlformats.org/officeDocument/2006/math">
                    <m:r>
                      <a:rPr lang="en-US" altLang="ja-JP" i="1" dirty="0">
                        <a:latin typeface="Cambria Math" panose="02040503050406030204" pitchFamily="18" charset="0"/>
                      </a:rPr>
                      <m:t>[</m:t>
                    </m:r>
                    <m:r>
                      <m:rPr>
                        <m:sty m:val="p"/>
                      </m:rPr>
                      <a:rPr lang="en-US" altLang="ja-JP" b="0" i="0" dirty="0" smtClean="0">
                        <a:latin typeface="Cambria Math" panose="02040503050406030204" pitchFamily="18" charset="0"/>
                      </a:rPr>
                      <m:t>rad</m:t>
                    </m:r>
                    <m:r>
                      <a:rPr lang="en-US" altLang="ja-JP" b="0" i="0" dirty="0" smtClean="0">
                        <a:latin typeface="Cambria Math" panose="02040503050406030204" pitchFamily="18" charset="0"/>
                      </a:rPr>
                      <m:t>/</m:t>
                    </m:r>
                    <m:r>
                      <m:rPr>
                        <m:sty m:val="p"/>
                      </m:rPr>
                      <a:rPr lang="en-US" altLang="ja-JP" b="0" i="0" dirty="0" smtClean="0">
                        <a:latin typeface="Cambria Math" panose="02040503050406030204" pitchFamily="18" charset="0"/>
                      </a:rPr>
                      <m:t>s</m:t>
                    </m:r>
                    <m:r>
                      <a:rPr lang="en-US" altLang="ja-JP" i="1" baseline="30000" dirty="0">
                        <a:latin typeface="Cambria Math" panose="02040503050406030204" pitchFamily="18" charset="0"/>
                      </a:rPr>
                      <m:t>2</m:t>
                    </m:r>
                    <m:r>
                      <a:rPr lang="en-US" altLang="ja-JP" i="1" dirty="0">
                        <a:latin typeface="Cambria Math" panose="02040503050406030204" pitchFamily="18" charset="0"/>
                      </a:rPr>
                      <m:t>]</m:t>
                    </m:r>
                  </m:oMath>
                </a14:m>
                <a:r>
                  <a:rPr lang="ja-JP" altLang="en-US" dirty="0"/>
                  <a:t>とする．</a:t>
                </a:r>
                <a:endParaRPr lang="en-US" altLang="ja-JP" dirty="0"/>
              </a:p>
              <a:p>
                <a:r>
                  <a:rPr lang="ja-JP" altLang="en-US" dirty="0"/>
                  <a:t>ローラが受けている力は，</a:t>
                </a:r>
                <a:r>
                  <a:rPr lang="ja-JP" altLang="en-US" dirty="0">
                    <a:solidFill>
                      <a:schemeClr val="accent2"/>
                    </a:solidFill>
                  </a:rPr>
                  <a:t>水平右向きのローラを引く力</a:t>
                </a:r>
                <a:r>
                  <a:rPr lang="ja-JP" altLang="en-US" sz="1600" dirty="0">
                    <a:solidFill>
                      <a:schemeClr val="accent2"/>
                    </a:solidFill>
                  </a:rPr>
                  <a:t> </a:t>
                </a:r>
                <a14:m>
                  <m:oMath xmlns:m="http://schemas.openxmlformats.org/officeDocument/2006/math">
                    <m:r>
                      <a:rPr lang="en-US" altLang="ja-JP" b="1" i="1" dirty="0" smtClean="0">
                        <a:solidFill>
                          <a:schemeClr val="accent2"/>
                        </a:solidFill>
                        <a:latin typeface="Cambria Math" panose="02040503050406030204" pitchFamily="18" charset="0"/>
                      </a:rPr>
                      <m:t>𝑭</m:t>
                    </m:r>
                  </m:oMath>
                </a14:m>
                <a:r>
                  <a:rPr lang="ja-JP" altLang="en-US" dirty="0"/>
                  <a:t>，</a:t>
                </a:r>
                <a:r>
                  <a:rPr lang="ja-JP" altLang="en-US" dirty="0">
                    <a:solidFill>
                      <a:srgbClr val="0000FF"/>
                    </a:solidFill>
                  </a:rPr>
                  <a:t>鉛直下向きの重力 </a:t>
                </a:r>
                <a14:m>
                  <m:oMath xmlns:m="http://schemas.openxmlformats.org/officeDocument/2006/math">
                    <m:r>
                      <a:rPr lang="en-US" altLang="ja-JP" i="1" dirty="0" smtClean="0">
                        <a:solidFill>
                          <a:srgbClr val="0000FF"/>
                        </a:solidFill>
                        <a:latin typeface="Cambria Math" panose="02040503050406030204" pitchFamily="18" charset="0"/>
                      </a:rPr>
                      <m:t>𝑚</m:t>
                    </m:r>
                    <m:r>
                      <a:rPr lang="en-US" altLang="ja-JP" b="1" i="1" dirty="0" smtClean="0">
                        <a:solidFill>
                          <a:srgbClr val="0000FF"/>
                        </a:solidFill>
                        <a:latin typeface="Cambria Math" panose="02040503050406030204" pitchFamily="18" charset="0"/>
                      </a:rPr>
                      <m:t>𝒈</m:t>
                    </m:r>
                  </m:oMath>
                </a14:m>
                <a:r>
                  <a:rPr lang="ja-JP" altLang="en-US" dirty="0"/>
                  <a:t>，</a:t>
                </a:r>
                <a:r>
                  <a:rPr lang="ja-JP" altLang="en-US" dirty="0">
                    <a:solidFill>
                      <a:srgbClr val="9900CC"/>
                    </a:solidFill>
                  </a:rPr>
                  <a:t>鉛直上向きの垂直抗力</a:t>
                </a:r>
                <a:r>
                  <a:rPr lang="ja-JP" altLang="en-US" sz="1600" dirty="0">
                    <a:solidFill>
                      <a:srgbClr val="9900CC"/>
                    </a:solidFill>
                  </a:rPr>
                  <a:t> </a:t>
                </a:r>
                <a14:m>
                  <m:oMath xmlns:m="http://schemas.openxmlformats.org/officeDocument/2006/math">
                    <m:r>
                      <a:rPr lang="en-US" altLang="ja-JP" b="1" i="1" dirty="0" smtClean="0">
                        <a:solidFill>
                          <a:srgbClr val="9900CC"/>
                        </a:solidFill>
                        <a:latin typeface="Cambria Math" panose="02040503050406030204" pitchFamily="18" charset="0"/>
                      </a:rPr>
                      <m:t>𝑹</m:t>
                    </m:r>
                  </m:oMath>
                </a14:m>
                <a:r>
                  <a:rPr lang="ja-JP" altLang="en-US" dirty="0"/>
                  <a:t>，</a:t>
                </a:r>
                <a:r>
                  <a:rPr lang="ja-JP" altLang="en-US" dirty="0">
                    <a:solidFill>
                      <a:srgbClr val="006600"/>
                    </a:solidFill>
                  </a:rPr>
                  <a:t>水平左向きの摩擦力 </a:t>
                </a:r>
                <a14:m>
                  <m:oMath xmlns:m="http://schemas.openxmlformats.org/officeDocument/2006/math">
                    <m:r>
                      <a:rPr lang="en-US" altLang="ja-JP" b="1" i="1" smtClean="0">
                        <a:solidFill>
                          <a:srgbClr val="006600"/>
                        </a:solidFill>
                        <a:latin typeface="Cambria Math" panose="02040503050406030204" pitchFamily="18" charset="0"/>
                      </a:rPr>
                      <m:t>𝑭</m:t>
                    </m:r>
                    <m:r>
                      <a:rPr lang="en-US" altLang="ja-JP" b="0" i="1" smtClean="0">
                        <a:solidFill>
                          <a:srgbClr val="006600"/>
                        </a:solidFill>
                        <a:latin typeface="Cambria Math" panose="02040503050406030204" pitchFamily="18" charset="0"/>
                      </a:rPr>
                      <m:t>′</m:t>
                    </m:r>
                  </m:oMath>
                </a14:m>
                <a:r>
                  <a:rPr lang="en-US" altLang="ja-JP" b="1" i="1" dirty="0">
                    <a:solidFill>
                      <a:srgbClr val="006600"/>
                    </a:solidFill>
                    <a:latin typeface="Euclid" pitchFamily="18" charset="0"/>
                  </a:rPr>
                  <a:t> </a:t>
                </a:r>
                <a:r>
                  <a:rPr lang="ja-JP" altLang="en-US" dirty="0"/>
                  <a:t>である．</a:t>
                </a:r>
                <a14:m>
                  <m:oMath xmlns:m="http://schemas.openxmlformats.org/officeDocument/2006/math">
                    <m:r>
                      <a:rPr lang="en-US" altLang="ja-JP" b="1" i="1" dirty="0" smtClean="0">
                        <a:solidFill>
                          <a:schemeClr val="accent2"/>
                        </a:solidFill>
                        <a:latin typeface="Cambria Math" panose="02040503050406030204" pitchFamily="18" charset="0"/>
                      </a:rPr>
                      <m:t>𝑭</m:t>
                    </m:r>
                  </m:oMath>
                </a14:m>
                <a:r>
                  <a:rPr lang="ja-JP" altLang="en-US" dirty="0"/>
                  <a:t> および </a:t>
                </a:r>
                <a14:m>
                  <m:oMath xmlns:m="http://schemas.openxmlformats.org/officeDocument/2006/math">
                    <m:r>
                      <a:rPr lang="en-US" altLang="ja-JP" i="1" dirty="0" smtClean="0">
                        <a:solidFill>
                          <a:srgbClr val="0000FF"/>
                        </a:solidFill>
                        <a:latin typeface="Cambria Math" panose="02040503050406030204" pitchFamily="18" charset="0"/>
                      </a:rPr>
                      <m:t>𝑚</m:t>
                    </m:r>
                    <m:r>
                      <a:rPr lang="en-US" altLang="ja-JP" b="1" i="1" dirty="0" smtClean="0">
                        <a:solidFill>
                          <a:srgbClr val="0000FF"/>
                        </a:solidFill>
                        <a:latin typeface="Cambria Math" panose="02040503050406030204" pitchFamily="18" charset="0"/>
                      </a:rPr>
                      <m:t>𝒈</m:t>
                    </m:r>
                  </m:oMath>
                </a14:m>
                <a:r>
                  <a:rPr lang="en-US" altLang="ja-JP" sz="1600" dirty="0"/>
                  <a:t> </a:t>
                </a:r>
                <a:r>
                  <a:rPr lang="ja-JP" altLang="en-US" dirty="0"/>
                  <a:t>の着力点はローラの中心であり，</a:t>
                </a:r>
                <a14:m>
                  <m:oMath xmlns:m="http://schemas.openxmlformats.org/officeDocument/2006/math">
                    <m:r>
                      <a:rPr lang="en-US" altLang="ja-JP" b="1" i="1" dirty="0" smtClean="0">
                        <a:solidFill>
                          <a:srgbClr val="9900CC"/>
                        </a:solidFill>
                        <a:latin typeface="Cambria Math" panose="02040503050406030204" pitchFamily="18" charset="0"/>
                      </a:rPr>
                      <m:t>𝑹</m:t>
                    </m:r>
                  </m:oMath>
                </a14:m>
                <a:r>
                  <a:rPr lang="en-US" altLang="ja-JP" dirty="0"/>
                  <a:t> </a:t>
                </a:r>
                <a:r>
                  <a:rPr lang="ja-JP" altLang="en-US" dirty="0"/>
                  <a:t>および </a:t>
                </a:r>
                <a14:m>
                  <m:oMath xmlns:m="http://schemas.openxmlformats.org/officeDocument/2006/math">
                    <m:r>
                      <a:rPr lang="en-US" altLang="ja-JP" b="1" i="1">
                        <a:solidFill>
                          <a:srgbClr val="006600"/>
                        </a:solidFill>
                        <a:latin typeface="Cambria Math" panose="02040503050406030204" pitchFamily="18" charset="0"/>
                      </a:rPr>
                      <m:t>𝑭</m:t>
                    </m:r>
                    <m:r>
                      <a:rPr lang="en-US" altLang="ja-JP" i="1">
                        <a:solidFill>
                          <a:srgbClr val="006600"/>
                        </a:solidFill>
                        <a:latin typeface="Cambria Math" panose="02040503050406030204" pitchFamily="18" charset="0"/>
                      </a:rPr>
                      <m:t>′</m:t>
                    </m:r>
                  </m:oMath>
                </a14:m>
                <a:r>
                  <a:rPr lang="ja-JP" altLang="en-US" dirty="0"/>
                  <a:t> の着力点はローラと地面の接触点である．</a:t>
                </a:r>
                <a:r>
                  <a:rPr lang="en-US" altLang="ja-JP" dirty="0">
                    <a:solidFill>
                      <a:schemeClr val="accent2"/>
                    </a:solidFill>
                  </a:rPr>
                  <a:t>(</a:t>
                </a:r>
                <a:r>
                  <a:rPr lang="ja-JP" altLang="en-US" dirty="0">
                    <a:solidFill>
                      <a:schemeClr val="accent2"/>
                    </a:solidFill>
                  </a:rPr>
                  <a:t>摩擦力 </a:t>
                </a:r>
                <a:r>
                  <a:rPr lang="en-US" altLang="ja-JP" b="1" i="1" dirty="0">
                    <a:solidFill>
                      <a:schemeClr val="accent2"/>
                    </a:solidFill>
                    <a:latin typeface="Euclid" pitchFamily="18" charset="0"/>
                  </a:rPr>
                  <a:t>F</a:t>
                </a:r>
                <a:r>
                  <a:rPr lang="en-US" altLang="ja-JP" dirty="0">
                    <a:solidFill>
                      <a:schemeClr val="accent2"/>
                    </a:solidFill>
                    <a:latin typeface="Courier New" pitchFamily="49" charset="0"/>
                    <a:cs typeface="Courier New" pitchFamily="49" charset="0"/>
                  </a:rPr>
                  <a:t>’</a:t>
                </a:r>
                <a:r>
                  <a:rPr lang="ja-JP" altLang="en-US" dirty="0">
                    <a:solidFill>
                      <a:schemeClr val="accent2"/>
                    </a:solidFill>
                  </a:rPr>
                  <a:t>を左右どちら向きに定義しても，違っていたら値がマイナスになるだけなので大丈夫</a:t>
                </a:r>
                <a:r>
                  <a:rPr lang="en-US" altLang="ja-JP" dirty="0">
                    <a:solidFill>
                      <a:schemeClr val="accent2"/>
                    </a:solidFill>
                  </a:rPr>
                  <a:t>)</a:t>
                </a:r>
                <a:endParaRPr kumimoji="1" lang="ja-JP" altLang="en-US" dirty="0"/>
              </a:p>
            </p:txBody>
          </p:sp>
        </mc:Choice>
        <mc:Fallback>
          <p:sp>
            <p:nvSpPr>
              <p:cNvPr id="3" name="コンテンツ プレースホルダー 2">
                <a:extLst>
                  <a:ext uri="{FF2B5EF4-FFF2-40B4-BE49-F238E27FC236}">
                    <a16:creationId xmlns:a16="http://schemas.microsoft.com/office/drawing/2014/main" id="{5C8D01A6-4C12-89F4-C760-29B2FD800021}"/>
                  </a:ext>
                </a:extLst>
              </p:cNvPr>
              <p:cNvSpPr>
                <a:spLocks noGrp="1" noRot="1" noChangeAspect="1" noMove="1" noResize="1" noEditPoints="1" noAdjustHandles="1" noChangeArrowheads="1" noChangeShapeType="1" noTextEdit="1"/>
              </p:cNvSpPr>
              <p:nvPr>
                <p:ph idx="1"/>
              </p:nvPr>
            </p:nvSpPr>
            <p:spPr>
              <a:blipFill>
                <a:blip r:embed="rId2"/>
                <a:stretch>
                  <a:fillRect l="-741" t="-1506" r="-688"/>
                </a:stretch>
              </a:blipFill>
            </p:spPr>
            <p:txBody>
              <a:bodyPr/>
              <a:lstStyle/>
              <a:p>
                <a:r>
                  <a:rPr lang="ja-JP" altLang="en-US">
                    <a:noFill/>
                  </a:rPr>
                  <a:t> </a:t>
                </a:r>
              </a:p>
            </p:txBody>
          </p:sp>
        </mc:Fallback>
      </mc:AlternateContent>
      <p:pic>
        <p:nvPicPr>
          <p:cNvPr id="4" name="図 3">
            <a:extLst>
              <a:ext uri="{FF2B5EF4-FFF2-40B4-BE49-F238E27FC236}">
                <a16:creationId xmlns:a16="http://schemas.microsoft.com/office/drawing/2014/main" id="{9E3F3BC5-E440-9531-6906-402904FF1C9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3933826"/>
            <a:ext cx="4057650" cy="261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440788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19BC96-2C0F-3611-BEE9-6D8B2696F958}"/>
              </a:ext>
            </a:extLst>
          </p:cNvPr>
          <p:cNvSpPr>
            <a:spLocks noGrp="1"/>
          </p:cNvSpPr>
          <p:nvPr>
            <p:ph type="title"/>
          </p:nvPr>
        </p:nvSpPr>
        <p:spPr/>
        <p:txBody>
          <a:bodyPr>
            <a:normAutofit fontScale="90000"/>
          </a:bodyPr>
          <a:lstStyle/>
          <a:p>
            <a:r>
              <a:rPr lang="ja-JP" altLang="en-US" dirty="0"/>
              <a:t>第</a:t>
            </a:r>
            <a:r>
              <a:rPr lang="en-US" altLang="ja-JP" dirty="0"/>
              <a:t>9</a:t>
            </a:r>
            <a:r>
              <a:rPr lang="ja-JP" altLang="en-US" dirty="0"/>
              <a:t>回 小テスト　解答例</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D33FC545-7392-AE02-2AA4-5591D84A2911}"/>
                  </a:ext>
                </a:extLst>
              </p:cNvPr>
              <p:cNvSpPr>
                <a:spLocks noGrp="1"/>
              </p:cNvSpPr>
              <p:nvPr>
                <p:ph idx="1"/>
              </p:nvPr>
            </p:nvSpPr>
            <p:spPr/>
            <p:txBody>
              <a:bodyPr/>
              <a:lstStyle/>
              <a:p>
                <a:r>
                  <a:rPr lang="ja-JP" altLang="en-US" dirty="0"/>
                  <a:t>ローラの並進運動に関する </a:t>
                </a:r>
                <a:r>
                  <a:rPr lang="en-US" altLang="ja-JP" dirty="0"/>
                  <a:t>Newton </a:t>
                </a:r>
                <a:r>
                  <a:rPr lang="ja-JP" altLang="en-US" dirty="0"/>
                  <a:t>の運動方程式は，</a:t>
                </a:r>
                <a14:m>
                  <m:oMath xmlns:m="http://schemas.openxmlformats.org/officeDocument/2006/math">
                    <m:r>
                      <a:rPr lang="en-US" altLang="ja-JP" i="1" dirty="0" smtClean="0">
                        <a:latin typeface="Cambria Math" panose="02040503050406030204" pitchFamily="18" charset="0"/>
                      </a:rPr>
                      <m:t>𝐹</m:t>
                    </m:r>
                    <m:r>
                      <a:rPr lang="en-US" altLang="ja-JP" i="1" dirty="0" smtClean="0">
                        <a:latin typeface="Cambria Math" panose="02040503050406030204" pitchFamily="18" charset="0"/>
                      </a:rPr>
                      <m:t>−</m:t>
                    </m:r>
                    <m:sSup>
                      <m:sSupPr>
                        <m:ctrlPr>
                          <a:rPr lang="en-US" altLang="ja-JP" b="0" i="1" dirty="0" smtClean="0">
                            <a:latin typeface="Cambria Math" panose="02040503050406030204" pitchFamily="18" charset="0"/>
                          </a:rPr>
                        </m:ctrlPr>
                      </m:sSupPr>
                      <m:e>
                        <m:r>
                          <a:rPr lang="en-US" altLang="ja-JP" b="0" i="1" dirty="0" smtClean="0">
                            <a:latin typeface="Cambria Math" panose="02040503050406030204" pitchFamily="18" charset="0"/>
                          </a:rPr>
                          <m:t>𝐹</m:t>
                        </m:r>
                      </m:e>
                      <m:sup>
                        <m:r>
                          <a:rPr lang="en-US" altLang="ja-JP" b="0" i="1" dirty="0" smtClean="0">
                            <a:latin typeface="Cambria Math" panose="02040503050406030204" pitchFamily="18" charset="0"/>
                          </a:rPr>
                          <m:t>′</m:t>
                        </m:r>
                      </m:sup>
                    </m:sSup>
                    <m:r>
                      <a:rPr lang="en-US" altLang="ja-JP" b="0" i="1" dirty="0" smtClean="0">
                        <a:latin typeface="Cambria Math" panose="02040503050406030204" pitchFamily="18" charset="0"/>
                      </a:rPr>
                      <m:t>=</m:t>
                    </m:r>
                    <m:r>
                      <a:rPr lang="en-US" altLang="ja-JP" b="0" i="1" dirty="0" smtClean="0">
                        <a:latin typeface="Cambria Math" panose="02040503050406030204" pitchFamily="18" charset="0"/>
                      </a:rPr>
                      <m:t>𝑚𝑎</m:t>
                    </m:r>
                  </m:oMath>
                </a14:m>
                <a:r>
                  <a:rPr kumimoji="1" lang="ja-JP" altLang="en-US" dirty="0"/>
                  <a:t>　</a:t>
                </a:r>
                <a:r>
                  <a:rPr kumimoji="1" lang="en-US" altLang="ja-JP" dirty="0"/>
                  <a:t>…</a:t>
                </a:r>
                <a:r>
                  <a:rPr kumimoji="1" lang="ja-JP" altLang="en-US" dirty="0"/>
                  <a:t>①</a:t>
                </a:r>
                <a:endParaRPr kumimoji="1" lang="en-US" altLang="ja-JP" dirty="0"/>
              </a:p>
              <a:p>
                <a:r>
                  <a:rPr lang="ja-JP" altLang="en-US" dirty="0"/>
                  <a:t>ローラの回転運動に関する </a:t>
                </a:r>
                <a:r>
                  <a:rPr lang="en-US" altLang="ja-JP" dirty="0"/>
                  <a:t>Euler </a:t>
                </a:r>
                <a:r>
                  <a:rPr lang="ja-JP" altLang="en-US" dirty="0"/>
                  <a:t>の運動方程式は，</a:t>
                </a:r>
                <a14:m>
                  <m:oMath xmlns:m="http://schemas.openxmlformats.org/officeDocument/2006/math">
                    <m:r>
                      <a:rPr lang="en-US" altLang="ja-JP" b="0" i="1" smtClean="0">
                        <a:latin typeface="Cambria Math" panose="02040503050406030204" pitchFamily="18" charset="0"/>
                      </a:rPr>
                      <m:t>−</m:t>
                    </m:r>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𝐹</m:t>
                        </m:r>
                      </m:e>
                      <m:sup>
                        <m:r>
                          <a:rPr lang="en-US" altLang="ja-JP" b="0" i="1" smtClean="0">
                            <a:latin typeface="Cambria Math" panose="02040503050406030204" pitchFamily="18" charset="0"/>
                          </a:rPr>
                          <m:t>′</m:t>
                        </m:r>
                      </m:sup>
                    </m:sSup>
                    <m:r>
                      <a:rPr lang="en-US" altLang="ja-JP" b="0" i="1" smtClean="0">
                        <a:latin typeface="Cambria Math" panose="02040503050406030204" pitchFamily="18" charset="0"/>
                      </a:rPr>
                      <m:t>𝑟</m:t>
                    </m:r>
                    <m:r>
                      <a:rPr lang="en-US" altLang="ja-JP" b="0" i="1" smtClean="0">
                        <a:latin typeface="Cambria Math" panose="02040503050406030204" pitchFamily="18" charset="0"/>
                      </a:rPr>
                      <m:t>=</m:t>
                    </m:r>
                    <m:r>
                      <a:rPr lang="en-US" altLang="ja-JP" b="0" i="1" smtClean="0">
                        <a:latin typeface="Cambria Math" panose="02040503050406030204" pitchFamily="18" charset="0"/>
                      </a:rPr>
                      <m:t>𝐼</m:t>
                    </m:r>
                    <m:acc>
                      <m:accPr>
                        <m:chr m:val="̇"/>
                        <m:ctrlPr>
                          <a:rPr lang="en-US" altLang="ja-JP" b="0" i="1" smtClean="0">
                            <a:latin typeface="Cambria Math" panose="02040503050406030204" pitchFamily="18" charset="0"/>
                          </a:rPr>
                        </m:ctrlPr>
                      </m:accPr>
                      <m:e>
                        <m:r>
                          <a:rPr lang="ja-JP" altLang="en-US" b="0" i="1" smtClean="0">
                            <a:latin typeface="Cambria Math" panose="02040503050406030204" pitchFamily="18" charset="0"/>
                          </a:rPr>
                          <m:t>𝜔</m:t>
                        </m:r>
                      </m:e>
                    </m:acc>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1</m:t>
                        </m:r>
                      </m:num>
                      <m:den>
                        <m:r>
                          <a:rPr lang="en-US" altLang="ja-JP" b="0" i="1" smtClean="0">
                            <a:latin typeface="Cambria Math" panose="02040503050406030204" pitchFamily="18" charset="0"/>
                          </a:rPr>
                          <m:t>2</m:t>
                        </m:r>
                      </m:den>
                    </m:f>
                    <m:r>
                      <a:rPr lang="en-US" altLang="ja-JP" b="0" i="1" smtClean="0">
                        <a:latin typeface="Cambria Math" panose="02040503050406030204" pitchFamily="18" charset="0"/>
                      </a:rPr>
                      <m:t>𝑚</m:t>
                    </m:r>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𝑟</m:t>
                        </m:r>
                      </m:e>
                      <m:sup>
                        <m:r>
                          <a:rPr lang="en-US" altLang="ja-JP" b="0" i="1" smtClean="0">
                            <a:latin typeface="Cambria Math" panose="02040503050406030204" pitchFamily="18" charset="0"/>
                          </a:rPr>
                          <m:t>2</m:t>
                        </m:r>
                      </m:sup>
                    </m:sSup>
                    <m:acc>
                      <m:accPr>
                        <m:chr m:val="̇"/>
                        <m:ctrlPr>
                          <a:rPr lang="en-US" altLang="ja-JP" b="0" i="1" smtClean="0">
                            <a:latin typeface="Cambria Math" panose="02040503050406030204" pitchFamily="18" charset="0"/>
                          </a:rPr>
                        </m:ctrlPr>
                      </m:accPr>
                      <m:e>
                        <m:r>
                          <a:rPr lang="ja-JP" altLang="en-US" b="0" i="1" smtClean="0">
                            <a:latin typeface="Cambria Math" panose="02040503050406030204" pitchFamily="18" charset="0"/>
                          </a:rPr>
                          <m:t>𝜔</m:t>
                        </m:r>
                      </m:e>
                    </m:acc>
                  </m:oMath>
                </a14:m>
                <a:r>
                  <a:rPr lang="ja-JP" altLang="en-US" dirty="0"/>
                  <a:t>　</a:t>
                </a:r>
                <a:r>
                  <a:rPr lang="en-US" altLang="ja-JP" dirty="0"/>
                  <a:t>…</a:t>
                </a:r>
                <a:r>
                  <a:rPr lang="ja-JP" altLang="en-US" dirty="0"/>
                  <a:t>②</a:t>
                </a:r>
                <a:endParaRPr lang="en-US" altLang="ja-JP" dirty="0"/>
              </a:p>
              <a:p>
                <a:r>
                  <a:rPr lang="ja-JP" altLang="en-US" dirty="0"/>
                  <a:t>滑らずに転がることから，</a:t>
                </a:r>
                <a14:m>
                  <m:oMath xmlns:m="http://schemas.openxmlformats.org/officeDocument/2006/math">
                    <m:r>
                      <a:rPr lang="en-US" altLang="ja-JP" b="0" i="1" smtClean="0">
                        <a:latin typeface="Cambria Math" panose="02040503050406030204" pitchFamily="18" charset="0"/>
                      </a:rPr>
                      <m:t>𝑎</m:t>
                    </m:r>
                    <m:r>
                      <a:rPr lang="en-US" altLang="ja-JP" b="0" i="1" smtClean="0">
                        <a:latin typeface="Cambria Math" panose="02040503050406030204" pitchFamily="18" charset="0"/>
                      </a:rPr>
                      <m:t>=−</m:t>
                    </m:r>
                    <m:r>
                      <a:rPr lang="en-US" altLang="ja-JP" b="0" i="1" smtClean="0">
                        <a:latin typeface="Cambria Math" panose="02040503050406030204" pitchFamily="18" charset="0"/>
                      </a:rPr>
                      <m:t>𝑟</m:t>
                    </m:r>
                    <m:acc>
                      <m:accPr>
                        <m:chr m:val="̇"/>
                        <m:ctrlPr>
                          <a:rPr lang="en-US" altLang="ja-JP" b="0" i="1" smtClean="0">
                            <a:latin typeface="Cambria Math" panose="02040503050406030204" pitchFamily="18" charset="0"/>
                          </a:rPr>
                        </m:ctrlPr>
                      </m:accPr>
                      <m:e>
                        <m:r>
                          <a:rPr lang="ja-JP" altLang="en-US" i="1">
                            <a:latin typeface="Cambria Math" panose="02040503050406030204" pitchFamily="18" charset="0"/>
                          </a:rPr>
                          <m:t>𝜔</m:t>
                        </m:r>
                      </m:e>
                    </m:acc>
                  </m:oMath>
                </a14:m>
                <a:r>
                  <a:rPr lang="ja-JP" altLang="en-US" dirty="0"/>
                  <a:t>　</a:t>
                </a:r>
                <a:r>
                  <a:rPr lang="en-US" altLang="ja-JP" dirty="0"/>
                  <a:t>…</a:t>
                </a:r>
                <a:r>
                  <a:rPr lang="ja-JP" altLang="en-US" dirty="0"/>
                  <a:t>③　</a:t>
                </a:r>
                <a:r>
                  <a:rPr lang="en-US" altLang="ja-JP" dirty="0">
                    <a:solidFill>
                      <a:schemeClr val="accent2"/>
                    </a:solidFill>
                  </a:rPr>
                  <a:t>(</a:t>
                </a:r>
                <a:r>
                  <a:rPr lang="ja-JP" altLang="en-US" dirty="0">
                    <a:solidFill>
                      <a:schemeClr val="accent2"/>
                    </a:solidFill>
                  </a:rPr>
                  <a:t>マイナスがつく</a:t>
                </a:r>
                <a:r>
                  <a:rPr lang="en-US" altLang="ja-JP" dirty="0">
                    <a:solidFill>
                      <a:schemeClr val="accent2"/>
                    </a:solidFill>
                  </a:rPr>
                  <a:t>)</a:t>
                </a:r>
              </a:p>
            </p:txBody>
          </p:sp>
        </mc:Choice>
        <mc:Fallback xmlns="">
          <p:sp>
            <p:nvSpPr>
              <p:cNvPr id="3" name="コンテンツ プレースホルダー 2">
                <a:extLst>
                  <a:ext uri="{FF2B5EF4-FFF2-40B4-BE49-F238E27FC236}">
                    <a16:creationId xmlns:a16="http://schemas.microsoft.com/office/drawing/2014/main" id="{D33FC545-7392-AE02-2AA4-5591D84A2911}"/>
                  </a:ext>
                </a:extLst>
              </p:cNvPr>
              <p:cNvSpPr>
                <a:spLocks noGrp="1" noRot="1" noChangeAspect="1" noMove="1" noResize="1" noEditPoints="1" noAdjustHandles="1" noChangeArrowheads="1" noChangeShapeType="1" noTextEdit="1"/>
              </p:cNvSpPr>
              <p:nvPr>
                <p:ph idx="1"/>
              </p:nvPr>
            </p:nvSpPr>
            <p:spPr>
              <a:blipFill>
                <a:blip r:embed="rId2"/>
                <a:stretch>
                  <a:fillRect l="-741" t="-927"/>
                </a:stretch>
              </a:blipFill>
            </p:spPr>
            <p:txBody>
              <a:bodyPr/>
              <a:lstStyle/>
              <a:p>
                <a:r>
                  <a:rPr lang="ja-JP" altLang="en-US">
                    <a:noFill/>
                  </a:rPr>
                  <a:t> </a:t>
                </a:r>
              </a:p>
            </p:txBody>
          </p:sp>
        </mc:Fallback>
      </mc:AlternateContent>
      <p:pic>
        <p:nvPicPr>
          <p:cNvPr id="4" name="図 3">
            <a:extLst>
              <a:ext uri="{FF2B5EF4-FFF2-40B4-BE49-F238E27FC236}">
                <a16:creationId xmlns:a16="http://schemas.microsoft.com/office/drawing/2014/main" id="{88514EBB-43A0-DCB5-7C75-7E438A1F3E9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3933826"/>
            <a:ext cx="4057650" cy="2614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89236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4B0FDE-D672-46A0-D08C-A70DF233A856}"/>
              </a:ext>
            </a:extLst>
          </p:cNvPr>
          <p:cNvSpPr>
            <a:spLocks noGrp="1"/>
          </p:cNvSpPr>
          <p:nvPr>
            <p:ph type="title"/>
          </p:nvPr>
        </p:nvSpPr>
        <p:spPr/>
        <p:txBody>
          <a:bodyPr>
            <a:normAutofit fontScale="90000"/>
          </a:bodyPr>
          <a:lstStyle/>
          <a:p>
            <a:r>
              <a:rPr lang="ja-JP" altLang="en-US" dirty="0"/>
              <a:t>第</a:t>
            </a:r>
            <a:r>
              <a:rPr lang="en-US" altLang="ja-JP" dirty="0"/>
              <a:t>9</a:t>
            </a:r>
            <a:r>
              <a:rPr lang="ja-JP" altLang="en-US" dirty="0"/>
              <a:t>回 小テスト　解答例</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7687A3BC-B55C-BF92-52CB-0EB61DBFB7AC}"/>
                  </a:ext>
                </a:extLst>
              </p:cNvPr>
              <p:cNvSpPr>
                <a:spLocks noGrp="1"/>
              </p:cNvSpPr>
              <p:nvPr>
                <p:ph idx="1"/>
              </p:nvPr>
            </p:nvSpPr>
            <p:spPr/>
            <p:txBody>
              <a:bodyPr/>
              <a:lstStyle/>
              <a:p>
                <a:r>
                  <a:rPr lang="ja-JP" altLang="en-US" dirty="0"/>
                  <a:t>ローラの並進運動に関する </a:t>
                </a:r>
                <a:r>
                  <a:rPr lang="en-US" altLang="ja-JP" dirty="0"/>
                  <a:t>Newton </a:t>
                </a:r>
                <a:r>
                  <a:rPr lang="ja-JP" altLang="en-US" dirty="0"/>
                  <a:t>の運動方程式は，</a:t>
                </a:r>
                <a14:m>
                  <m:oMath xmlns:m="http://schemas.openxmlformats.org/officeDocument/2006/math">
                    <m:r>
                      <a:rPr lang="en-US" altLang="ja-JP" i="1" dirty="0">
                        <a:latin typeface="Cambria Math" panose="02040503050406030204" pitchFamily="18" charset="0"/>
                      </a:rPr>
                      <m:t>𝐹</m:t>
                    </m:r>
                    <m:r>
                      <a:rPr lang="en-US" altLang="ja-JP" i="1" dirty="0">
                        <a:latin typeface="Cambria Math" panose="02040503050406030204" pitchFamily="18" charset="0"/>
                      </a:rPr>
                      <m:t>−</m:t>
                    </m:r>
                    <m:sSup>
                      <m:sSupPr>
                        <m:ctrlPr>
                          <a:rPr lang="en-US" altLang="ja-JP" i="1" dirty="0">
                            <a:latin typeface="Cambria Math" panose="02040503050406030204" pitchFamily="18" charset="0"/>
                          </a:rPr>
                        </m:ctrlPr>
                      </m:sSupPr>
                      <m:e>
                        <m:r>
                          <a:rPr lang="en-US" altLang="ja-JP" i="1" dirty="0">
                            <a:latin typeface="Cambria Math" panose="02040503050406030204" pitchFamily="18" charset="0"/>
                          </a:rPr>
                          <m:t>𝐹</m:t>
                        </m:r>
                      </m:e>
                      <m:sup>
                        <m:r>
                          <a:rPr lang="en-US" altLang="ja-JP" i="1" dirty="0">
                            <a:latin typeface="Cambria Math" panose="02040503050406030204" pitchFamily="18" charset="0"/>
                          </a:rPr>
                          <m:t>′</m:t>
                        </m:r>
                      </m:sup>
                    </m:sSup>
                    <m:r>
                      <a:rPr lang="en-US" altLang="ja-JP" i="1" dirty="0">
                        <a:latin typeface="Cambria Math" panose="02040503050406030204" pitchFamily="18" charset="0"/>
                      </a:rPr>
                      <m:t>=</m:t>
                    </m:r>
                    <m:r>
                      <a:rPr lang="en-US" altLang="ja-JP" i="1" dirty="0">
                        <a:latin typeface="Cambria Math" panose="02040503050406030204" pitchFamily="18" charset="0"/>
                      </a:rPr>
                      <m:t>𝑚𝑎</m:t>
                    </m:r>
                  </m:oMath>
                </a14:m>
                <a:r>
                  <a:rPr lang="ja-JP" altLang="en-US" dirty="0"/>
                  <a:t>　</a:t>
                </a:r>
                <a:r>
                  <a:rPr lang="en-US" altLang="ja-JP" dirty="0"/>
                  <a:t>…</a:t>
                </a:r>
                <a:r>
                  <a:rPr lang="ja-JP" altLang="en-US" dirty="0"/>
                  <a:t>①</a:t>
                </a:r>
                <a:endParaRPr lang="en-US" altLang="ja-JP" dirty="0"/>
              </a:p>
              <a:p>
                <a:r>
                  <a:rPr lang="ja-JP" altLang="en-US" dirty="0"/>
                  <a:t>ローラの回転運動に関する </a:t>
                </a:r>
                <a:r>
                  <a:rPr lang="en-US" altLang="ja-JP" dirty="0"/>
                  <a:t>Euler </a:t>
                </a:r>
                <a:r>
                  <a:rPr lang="ja-JP" altLang="en-US" dirty="0"/>
                  <a:t>の運動方程式は，</a:t>
                </a:r>
                <a14:m>
                  <m:oMath xmlns:m="http://schemas.openxmlformats.org/officeDocument/2006/math">
                    <m:r>
                      <a:rPr lang="en-US" altLang="ja-JP" i="1">
                        <a:latin typeface="Cambria Math" panose="02040503050406030204" pitchFamily="18" charset="0"/>
                      </a:rPr>
                      <m:t>−</m:t>
                    </m:r>
                    <m:sSup>
                      <m:sSupPr>
                        <m:ctrlPr>
                          <a:rPr lang="en-US" altLang="ja-JP" i="1">
                            <a:latin typeface="Cambria Math" panose="02040503050406030204" pitchFamily="18" charset="0"/>
                          </a:rPr>
                        </m:ctrlPr>
                      </m:sSupPr>
                      <m:e>
                        <m:r>
                          <a:rPr lang="en-US" altLang="ja-JP" i="1">
                            <a:latin typeface="Cambria Math" panose="02040503050406030204" pitchFamily="18" charset="0"/>
                          </a:rPr>
                          <m:t>𝐹</m:t>
                        </m:r>
                      </m:e>
                      <m:sup>
                        <m:r>
                          <a:rPr lang="en-US" altLang="ja-JP" i="1">
                            <a:latin typeface="Cambria Math" panose="02040503050406030204" pitchFamily="18" charset="0"/>
                          </a:rPr>
                          <m:t>′</m:t>
                        </m:r>
                      </m:sup>
                    </m:sSup>
                    <m:r>
                      <a:rPr lang="en-US" altLang="ja-JP" i="1">
                        <a:latin typeface="Cambria Math" panose="02040503050406030204" pitchFamily="18" charset="0"/>
                      </a:rPr>
                      <m:t>𝑟</m:t>
                    </m:r>
                    <m:r>
                      <a:rPr lang="en-US" altLang="ja-JP" i="1">
                        <a:latin typeface="Cambria Math" panose="02040503050406030204" pitchFamily="18" charset="0"/>
                      </a:rPr>
                      <m:t>=</m:t>
                    </m:r>
                    <m:r>
                      <a:rPr lang="en-US" altLang="ja-JP" i="1">
                        <a:latin typeface="Cambria Math" panose="02040503050406030204" pitchFamily="18" charset="0"/>
                      </a:rPr>
                      <m:t>𝐼</m:t>
                    </m:r>
                    <m:acc>
                      <m:accPr>
                        <m:chr m:val="̇"/>
                        <m:ctrlPr>
                          <a:rPr lang="en-US" altLang="ja-JP" i="1">
                            <a:latin typeface="Cambria Math" panose="02040503050406030204" pitchFamily="18" charset="0"/>
                          </a:rPr>
                        </m:ctrlPr>
                      </m:accPr>
                      <m:e>
                        <m:r>
                          <a:rPr lang="ja-JP" altLang="en-US" i="1">
                            <a:latin typeface="Cambria Math" panose="02040503050406030204" pitchFamily="18" charset="0"/>
                          </a:rPr>
                          <m:t>𝜔</m:t>
                        </m:r>
                      </m:e>
                    </m:acc>
                    <m:r>
                      <a:rPr lang="en-US" altLang="ja-JP" i="1">
                        <a:latin typeface="Cambria Math" panose="02040503050406030204" pitchFamily="18" charset="0"/>
                      </a:rPr>
                      <m:t>=</m:t>
                    </m:r>
                    <m:f>
                      <m:fPr>
                        <m:ctrlPr>
                          <a:rPr lang="en-US" altLang="ja-JP" i="1">
                            <a:latin typeface="Cambria Math" panose="02040503050406030204" pitchFamily="18" charset="0"/>
                          </a:rPr>
                        </m:ctrlPr>
                      </m:fPr>
                      <m:num>
                        <m:r>
                          <a:rPr lang="en-US" altLang="ja-JP" i="1">
                            <a:latin typeface="Cambria Math" panose="02040503050406030204" pitchFamily="18" charset="0"/>
                          </a:rPr>
                          <m:t>1</m:t>
                        </m:r>
                      </m:num>
                      <m:den>
                        <m:r>
                          <a:rPr lang="en-US" altLang="ja-JP" i="1">
                            <a:latin typeface="Cambria Math" panose="02040503050406030204" pitchFamily="18" charset="0"/>
                          </a:rPr>
                          <m:t>2</m:t>
                        </m:r>
                      </m:den>
                    </m:f>
                    <m:r>
                      <a:rPr lang="en-US" altLang="ja-JP" i="1">
                        <a:latin typeface="Cambria Math" panose="02040503050406030204" pitchFamily="18" charset="0"/>
                      </a:rPr>
                      <m:t>𝑚</m:t>
                    </m:r>
                    <m:sSup>
                      <m:sSupPr>
                        <m:ctrlPr>
                          <a:rPr lang="en-US" altLang="ja-JP" i="1">
                            <a:latin typeface="Cambria Math" panose="02040503050406030204" pitchFamily="18" charset="0"/>
                          </a:rPr>
                        </m:ctrlPr>
                      </m:sSupPr>
                      <m:e>
                        <m:r>
                          <a:rPr lang="en-US" altLang="ja-JP" i="1">
                            <a:latin typeface="Cambria Math" panose="02040503050406030204" pitchFamily="18" charset="0"/>
                          </a:rPr>
                          <m:t>𝑟</m:t>
                        </m:r>
                      </m:e>
                      <m:sup>
                        <m:r>
                          <a:rPr lang="en-US" altLang="ja-JP" i="1">
                            <a:latin typeface="Cambria Math" panose="02040503050406030204" pitchFamily="18" charset="0"/>
                          </a:rPr>
                          <m:t>2</m:t>
                        </m:r>
                      </m:sup>
                    </m:sSup>
                    <m:acc>
                      <m:accPr>
                        <m:chr m:val="̇"/>
                        <m:ctrlPr>
                          <a:rPr lang="en-US" altLang="ja-JP" i="1">
                            <a:latin typeface="Cambria Math" panose="02040503050406030204" pitchFamily="18" charset="0"/>
                          </a:rPr>
                        </m:ctrlPr>
                      </m:accPr>
                      <m:e>
                        <m:r>
                          <a:rPr lang="ja-JP" altLang="en-US" i="1">
                            <a:latin typeface="Cambria Math" panose="02040503050406030204" pitchFamily="18" charset="0"/>
                          </a:rPr>
                          <m:t>𝜔</m:t>
                        </m:r>
                      </m:e>
                    </m:acc>
                  </m:oMath>
                </a14:m>
                <a:r>
                  <a:rPr lang="ja-JP" altLang="en-US" dirty="0"/>
                  <a:t>　</a:t>
                </a:r>
                <a:r>
                  <a:rPr lang="en-US" altLang="ja-JP" dirty="0"/>
                  <a:t>…</a:t>
                </a:r>
                <a:r>
                  <a:rPr lang="ja-JP" altLang="en-US" dirty="0"/>
                  <a:t>②</a:t>
                </a:r>
                <a:endParaRPr lang="en-US" altLang="ja-JP" dirty="0"/>
              </a:p>
              <a:p>
                <a:r>
                  <a:rPr lang="ja-JP" altLang="en-US" dirty="0"/>
                  <a:t>滑らずに転がることから，</a:t>
                </a:r>
                <a14:m>
                  <m:oMath xmlns:m="http://schemas.openxmlformats.org/officeDocument/2006/math">
                    <m:r>
                      <a:rPr lang="en-US" altLang="ja-JP" i="1">
                        <a:latin typeface="Cambria Math" panose="02040503050406030204" pitchFamily="18" charset="0"/>
                      </a:rPr>
                      <m:t>𝑎</m:t>
                    </m:r>
                    <m:r>
                      <a:rPr lang="en-US" altLang="ja-JP" i="1">
                        <a:latin typeface="Cambria Math" panose="02040503050406030204" pitchFamily="18" charset="0"/>
                      </a:rPr>
                      <m:t>=−</m:t>
                    </m:r>
                    <m:r>
                      <a:rPr lang="en-US" altLang="ja-JP" i="1">
                        <a:latin typeface="Cambria Math" panose="02040503050406030204" pitchFamily="18" charset="0"/>
                      </a:rPr>
                      <m:t>𝑟</m:t>
                    </m:r>
                    <m:acc>
                      <m:accPr>
                        <m:chr m:val="̇"/>
                        <m:ctrlPr>
                          <a:rPr lang="en-US" altLang="ja-JP" i="1">
                            <a:latin typeface="Cambria Math" panose="02040503050406030204" pitchFamily="18" charset="0"/>
                          </a:rPr>
                        </m:ctrlPr>
                      </m:accPr>
                      <m:e>
                        <m:r>
                          <a:rPr lang="ja-JP" altLang="en-US" i="1">
                            <a:latin typeface="Cambria Math" panose="02040503050406030204" pitchFamily="18" charset="0"/>
                          </a:rPr>
                          <m:t>𝜔</m:t>
                        </m:r>
                      </m:e>
                    </m:acc>
                  </m:oMath>
                </a14:m>
                <a:r>
                  <a:rPr lang="ja-JP" altLang="en-US" dirty="0"/>
                  <a:t>　</a:t>
                </a:r>
                <a:r>
                  <a:rPr lang="en-US" altLang="ja-JP" dirty="0"/>
                  <a:t>…</a:t>
                </a:r>
                <a:r>
                  <a:rPr lang="ja-JP" altLang="en-US" dirty="0"/>
                  <a:t>③　</a:t>
                </a:r>
                <a:r>
                  <a:rPr lang="en-US" altLang="ja-JP" dirty="0">
                    <a:solidFill>
                      <a:schemeClr val="accent2"/>
                    </a:solidFill>
                  </a:rPr>
                  <a:t>(</a:t>
                </a:r>
                <a:r>
                  <a:rPr lang="ja-JP" altLang="en-US" dirty="0">
                    <a:solidFill>
                      <a:schemeClr val="accent2"/>
                    </a:solidFill>
                  </a:rPr>
                  <a:t>マイナスがつく</a:t>
                </a:r>
                <a:r>
                  <a:rPr lang="en-US" altLang="ja-JP" dirty="0">
                    <a:solidFill>
                      <a:schemeClr val="accent2"/>
                    </a:solidFill>
                  </a:rPr>
                  <a:t>)</a:t>
                </a:r>
              </a:p>
              <a:p>
                <a:r>
                  <a:rPr lang="ja-JP" altLang="en-US" dirty="0">
                    <a:latin typeface="ＭＳ ゴシック" pitchFamily="49" charset="-128"/>
                    <a:ea typeface="ＭＳ ゴシック" pitchFamily="49" charset="-128"/>
                  </a:rPr>
                  <a:t>②</a:t>
                </a:r>
                <a:r>
                  <a:rPr lang="ja-JP" altLang="en-US" sz="1800" dirty="0"/>
                  <a:t> </a:t>
                </a:r>
                <a:r>
                  <a:rPr lang="ja-JP" altLang="en-US" dirty="0"/>
                  <a:t>の両辺を</a:t>
                </a:r>
                <a:r>
                  <a:rPr lang="ja-JP" altLang="en-US" sz="1600" i="1" dirty="0">
                    <a:latin typeface="Euclid" pitchFamily="18" charset="0"/>
                  </a:rPr>
                  <a:t> </a:t>
                </a:r>
                <a14:m>
                  <m:oMath xmlns:m="http://schemas.openxmlformats.org/officeDocument/2006/math">
                    <m:r>
                      <a:rPr lang="en-US" altLang="ja-JP" i="1" dirty="0" smtClean="0">
                        <a:latin typeface="Cambria Math" panose="02040503050406030204" pitchFamily="18" charset="0"/>
                      </a:rPr>
                      <m:t>𝑟</m:t>
                    </m:r>
                  </m:oMath>
                </a14:m>
                <a:r>
                  <a:rPr lang="en-US" altLang="ja-JP" sz="1600" dirty="0"/>
                  <a:t> </a:t>
                </a:r>
                <a:r>
                  <a:rPr lang="ja-JP" altLang="en-US" dirty="0"/>
                  <a:t>で割って，</a:t>
                </a:r>
                <a14:m>
                  <m:oMath xmlns:m="http://schemas.openxmlformats.org/officeDocument/2006/math">
                    <m:r>
                      <a:rPr lang="en-US" altLang="ja-JP" b="0" i="1" smtClean="0">
                        <a:latin typeface="Cambria Math" panose="02040503050406030204" pitchFamily="18" charset="0"/>
                      </a:rPr>
                      <m:t>−</m:t>
                    </m:r>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𝐹</m:t>
                        </m:r>
                      </m:e>
                      <m:sup>
                        <m:r>
                          <a:rPr lang="en-US" altLang="ja-JP" b="0" i="1" smtClean="0">
                            <a:latin typeface="Cambria Math" panose="02040503050406030204" pitchFamily="18" charset="0"/>
                          </a:rPr>
                          <m:t>′</m:t>
                        </m:r>
                      </m:sup>
                    </m:sSup>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1</m:t>
                        </m:r>
                      </m:num>
                      <m:den>
                        <m:r>
                          <a:rPr lang="en-US" altLang="ja-JP" b="0" i="1" smtClean="0">
                            <a:latin typeface="Cambria Math" panose="02040503050406030204" pitchFamily="18" charset="0"/>
                          </a:rPr>
                          <m:t>2</m:t>
                        </m:r>
                      </m:den>
                    </m:f>
                    <m:r>
                      <a:rPr lang="en-US" altLang="ja-JP" b="0" i="1" smtClean="0">
                        <a:latin typeface="Cambria Math" panose="02040503050406030204" pitchFamily="18" charset="0"/>
                      </a:rPr>
                      <m:t>𝑚𝑟</m:t>
                    </m:r>
                    <m:acc>
                      <m:accPr>
                        <m:chr m:val="̇"/>
                        <m:ctrlPr>
                          <a:rPr lang="en-US" altLang="ja-JP" b="0" i="1" smtClean="0">
                            <a:latin typeface="Cambria Math" panose="02040503050406030204" pitchFamily="18" charset="0"/>
                          </a:rPr>
                        </m:ctrlPr>
                      </m:accPr>
                      <m:e>
                        <m:r>
                          <a:rPr lang="ja-JP" altLang="en-US" b="0" i="1" smtClean="0">
                            <a:latin typeface="Cambria Math" panose="02040503050406030204" pitchFamily="18" charset="0"/>
                          </a:rPr>
                          <m:t>𝜔</m:t>
                        </m:r>
                      </m:e>
                    </m:acc>
                  </m:oMath>
                </a14:m>
                <a:r>
                  <a:rPr lang="ja-JP" altLang="en-US" dirty="0"/>
                  <a:t>．</a:t>
                </a:r>
                <a:endParaRPr lang="en-US" altLang="ja-JP" dirty="0"/>
              </a:p>
              <a:p>
                <a:r>
                  <a:rPr lang="ja-JP" altLang="en-US" dirty="0"/>
                  <a:t>これに ③ を代入して，</a:t>
                </a:r>
                <a14:m>
                  <m:oMath xmlns:m="http://schemas.openxmlformats.org/officeDocument/2006/math">
                    <m:sSup>
                      <m:sSupPr>
                        <m:ctrlPr>
                          <a:rPr lang="en-US" altLang="ja-JP" b="0" i="1" smtClean="0">
                            <a:latin typeface="Cambria Math" panose="02040503050406030204" pitchFamily="18" charset="0"/>
                          </a:rPr>
                        </m:ctrlPr>
                      </m:sSupPr>
                      <m:e>
                        <m:r>
                          <a:rPr lang="en-US" altLang="ja-JP" b="0" i="1" smtClean="0">
                            <a:latin typeface="Cambria Math" panose="02040503050406030204" pitchFamily="18" charset="0"/>
                          </a:rPr>
                          <m:t>𝐹</m:t>
                        </m:r>
                      </m:e>
                      <m:sup>
                        <m:r>
                          <a:rPr lang="en-US" altLang="ja-JP" b="0" i="1" smtClean="0">
                            <a:latin typeface="Cambria Math" panose="02040503050406030204" pitchFamily="18" charset="0"/>
                          </a:rPr>
                          <m:t>′</m:t>
                        </m:r>
                      </m:sup>
                    </m:sSup>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1</m:t>
                        </m:r>
                      </m:num>
                      <m:den>
                        <m:r>
                          <a:rPr lang="en-US" altLang="ja-JP" b="0" i="1" smtClean="0">
                            <a:latin typeface="Cambria Math" panose="02040503050406030204" pitchFamily="18" charset="0"/>
                          </a:rPr>
                          <m:t>2</m:t>
                        </m:r>
                      </m:den>
                    </m:f>
                    <m:r>
                      <a:rPr lang="en-US" altLang="ja-JP" b="0" i="1" smtClean="0">
                        <a:latin typeface="Cambria Math" panose="02040503050406030204" pitchFamily="18" charset="0"/>
                      </a:rPr>
                      <m:t>𝑚𝑎</m:t>
                    </m:r>
                  </m:oMath>
                </a14:m>
                <a:r>
                  <a:rPr lang="ja-JP" altLang="en-US" dirty="0"/>
                  <a:t>．</a:t>
                </a:r>
                <a:endParaRPr lang="en-US" altLang="ja-JP" dirty="0"/>
              </a:p>
              <a:p>
                <a:r>
                  <a:rPr lang="ja-JP" altLang="en-US" dirty="0"/>
                  <a:t>これを ① に代入すると，</a:t>
                </a:r>
                <a14:m>
                  <m:oMath xmlns:m="http://schemas.openxmlformats.org/officeDocument/2006/math">
                    <m:r>
                      <a:rPr lang="en-US" altLang="ja-JP" b="0" i="1" smtClean="0">
                        <a:latin typeface="Cambria Math" panose="02040503050406030204" pitchFamily="18" charset="0"/>
                      </a:rPr>
                      <m:t>𝐹</m:t>
                    </m:r>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3</m:t>
                        </m:r>
                      </m:num>
                      <m:den>
                        <m:r>
                          <a:rPr lang="en-US" altLang="ja-JP" b="0" i="1" smtClean="0">
                            <a:latin typeface="Cambria Math" panose="02040503050406030204" pitchFamily="18" charset="0"/>
                          </a:rPr>
                          <m:t>2</m:t>
                        </m:r>
                      </m:den>
                    </m:f>
                    <m:r>
                      <a:rPr lang="en-US" altLang="ja-JP" b="0" i="1" smtClean="0">
                        <a:latin typeface="Cambria Math" panose="02040503050406030204" pitchFamily="18" charset="0"/>
                      </a:rPr>
                      <m:t>𝑚𝑎</m:t>
                    </m:r>
                  </m:oMath>
                </a14:m>
                <a:r>
                  <a:rPr lang="en-US" altLang="ja-JP" dirty="0"/>
                  <a:t> </a:t>
                </a:r>
                <a:r>
                  <a:rPr lang="ja-JP" altLang="en-US" dirty="0"/>
                  <a:t>となり，</a:t>
                </a:r>
                <a14:m>
                  <m:oMath xmlns:m="http://schemas.openxmlformats.org/officeDocument/2006/math">
                    <m:r>
                      <a:rPr lang="en-US" altLang="ja-JP" b="0" i="1" smtClean="0">
                        <a:latin typeface="Cambria Math" panose="02040503050406030204" pitchFamily="18" charset="0"/>
                      </a:rPr>
                      <m:t>𝑎</m:t>
                    </m:r>
                    <m:r>
                      <a:rPr lang="en-US" altLang="ja-JP" b="0" i="1" smtClean="0">
                        <a:latin typeface="Cambria Math" panose="02040503050406030204" pitchFamily="18" charset="0"/>
                      </a:rPr>
                      <m:t>=</m:t>
                    </m:r>
                    <m:f>
                      <m:fPr>
                        <m:ctrlPr>
                          <a:rPr lang="en-US" altLang="ja-JP" b="0" i="1" smtClean="0">
                            <a:latin typeface="Cambria Math" panose="02040503050406030204" pitchFamily="18" charset="0"/>
                          </a:rPr>
                        </m:ctrlPr>
                      </m:fPr>
                      <m:num>
                        <m:r>
                          <a:rPr lang="en-US" altLang="ja-JP" b="0" i="1" smtClean="0">
                            <a:latin typeface="Cambria Math" panose="02040503050406030204" pitchFamily="18" charset="0"/>
                          </a:rPr>
                          <m:t>2</m:t>
                        </m:r>
                        <m:r>
                          <a:rPr lang="en-US" altLang="ja-JP" b="0" i="1" smtClean="0">
                            <a:latin typeface="Cambria Math" panose="02040503050406030204" pitchFamily="18" charset="0"/>
                          </a:rPr>
                          <m:t>𝐹</m:t>
                        </m:r>
                      </m:num>
                      <m:den>
                        <m:r>
                          <a:rPr lang="en-US" altLang="ja-JP" b="0" i="1" smtClean="0">
                            <a:latin typeface="Cambria Math" panose="02040503050406030204" pitchFamily="18" charset="0"/>
                          </a:rPr>
                          <m:t>3</m:t>
                        </m:r>
                        <m:r>
                          <a:rPr lang="en-US" altLang="ja-JP" b="0" i="1" smtClean="0">
                            <a:latin typeface="Cambria Math" panose="02040503050406030204" pitchFamily="18" charset="0"/>
                          </a:rPr>
                          <m:t>𝑚</m:t>
                        </m:r>
                      </m:den>
                    </m:f>
                    <m:r>
                      <a:rPr lang="en-US" altLang="ja-JP" b="0" i="1" smtClean="0">
                        <a:latin typeface="Cambria Math" panose="02040503050406030204" pitchFamily="18" charset="0"/>
                        <a:ea typeface="Cambria Math" panose="02040503050406030204" pitchFamily="18" charset="0"/>
                      </a:rPr>
                      <m:t>≈2.00</m:t>
                    </m:r>
                  </m:oMath>
                </a14:m>
                <a:r>
                  <a:rPr lang="en-US" altLang="ja-JP" dirty="0"/>
                  <a:t> </a:t>
                </a:r>
                <a:r>
                  <a:rPr lang="en-US" altLang="ja-JP" dirty="0">
                    <a:latin typeface="Cambria Math" panose="02040503050406030204" pitchFamily="18" charset="0"/>
                    <a:ea typeface="Cambria Math" panose="02040503050406030204" pitchFamily="18" charset="0"/>
                  </a:rPr>
                  <a:t>[m/s</a:t>
                </a:r>
                <a:r>
                  <a:rPr lang="en-US" altLang="ja-JP" baseline="30000" dirty="0">
                    <a:latin typeface="Cambria Math" panose="02040503050406030204" pitchFamily="18" charset="0"/>
                    <a:ea typeface="Cambria Math" panose="02040503050406030204" pitchFamily="18" charset="0"/>
                  </a:rPr>
                  <a:t>2</a:t>
                </a:r>
                <a:r>
                  <a:rPr lang="en-US" altLang="ja-JP" dirty="0">
                    <a:latin typeface="Cambria Math" panose="02040503050406030204" pitchFamily="18" charset="0"/>
                    <a:ea typeface="Cambria Math" panose="02040503050406030204" pitchFamily="18" charset="0"/>
                  </a:rPr>
                  <a:t>]</a:t>
                </a:r>
                <a:r>
                  <a:rPr lang="ja-JP" altLang="en-US" dirty="0"/>
                  <a:t>．</a:t>
                </a:r>
                <a:endParaRPr lang="en-US" altLang="ja-JP" dirty="0"/>
              </a:p>
              <a:p>
                <a:endParaRPr kumimoji="1" lang="en-US" altLang="ja-JP" dirty="0"/>
              </a:p>
              <a:p>
                <a:endParaRPr kumimoji="1" lang="ja-JP" altLang="en-US" dirty="0"/>
              </a:p>
            </p:txBody>
          </p:sp>
        </mc:Choice>
        <mc:Fallback xmlns="">
          <p:sp>
            <p:nvSpPr>
              <p:cNvPr id="3" name="コンテンツ プレースホルダー 2">
                <a:extLst>
                  <a:ext uri="{FF2B5EF4-FFF2-40B4-BE49-F238E27FC236}">
                    <a16:creationId xmlns:a16="http://schemas.microsoft.com/office/drawing/2014/main" id="{7687A3BC-B55C-BF92-52CB-0EB61DBFB7AC}"/>
                  </a:ext>
                </a:extLst>
              </p:cNvPr>
              <p:cNvSpPr>
                <a:spLocks noGrp="1" noRot="1" noChangeAspect="1" noMove="1" noResize="1" noEditPoints="1" noAdjustHandles="1" noChangeArrowheads="1" noChangeShapeType="1" noTextEdit="1"/>
              </p:cNvSpPr>
              <p:nvPr>
                <p:ph idx="1"/>
              </p:nvPr>
            </p:nvSpPr>
            <p:spPr>
              <a:blipFill>
                <a:blip r:embed="rId2"/>
                <a:stretch>
                  <a:fillRect l="-741" t="-92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72873719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inou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メイリオしばり">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inoue</Template>
  <TotalTime>1001</TotalTime>
  <Words>555</Words>
  <Application>Microsoft Office PowerPoint</Application>
  <PresentationFormat>ワイド画面</PresentationFormat>
  <Paragraphs>20</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ＭＳ ゴシック</vt:lpstr>
      <vt:lpstr>メイリオ</vt:lpstr>
      <vt:lpstr>Cambria Math</vt:lpstr>
      <vt:lpstr>Courier New</vt:lpstr>
      <vt:lpstr>Euclid</vt:lpstr>
      <vt:lpstr>Lucida Sans</vt:lpstr>
      <vt:lpstr>Wingdings</vt:lpstr>
      <vt:lpstr>inoue</vt:lpstr>
      <vt:lpstr>第9回 小テスト</vt:lpstr>
      <vt:lpstr>第9回 小テスト　考え方</vt:lpstr>
      <vt:lpstr>第9回 小テスト　解答例</vt:lpstr>
      <vt:lpstr>第9回 小テスト　解答例</vt:lpstr>
      <vt:lpstr>第9回 小テスト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inoue</dc:creator>
  <cp:lastModifiedBy>Kousuke INOUE</cp:lastModifiedBy>
  <cp:revision>28</cp:revision>
  <dcterms:created xsi:type="dcterms:W3CDTF">2012-11-19T07:45:24Z</dcterms:created>
  <dcterms:modified xsi:type="dcterms:W3CDTF">2024-12-04T23:08:00Z</dcterms:modified>
</cp:coreProperties>
</file>