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77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914400" y="2393950"/>
            <a:ext cx="103632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573 h 1000"/>
              <a:gd name="T6" fmla="*/ 0 w 1000"/>
              <a:gd name="T7" fmla="*/ 11998573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80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990600"/>
            <a:ext cx="10363200" cy="1371600"/>
          </a:xfrm>
        </p:spPr>
        <p:txBody>
          <a:bodyPr/>
          <a:lstStyle>
            <a:lvl1pPr>
              <a:defRPr sz="3800" b="1">
                <a:latin typeface="メイリオ" pitchFamily="50" charset="-128"/>
                <a:ea typeface="メイリオ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30400" y="3429000"/>
            <a:ext cx="93472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200">
                <a:latin typeface="メイリオ" pitchFamily="50" charset="-128"/>
                <a:ea typeface="メイリオ" pitchFamily="50" charset="-128"/>
              </a:defRPr>
            </a:lvl1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 sz="1200"/>
            </a:lvl1pPr>
          </a:lstStyle>
          <a:p>
            <a:fld id="{DAF3D944-1FC4-48FF-A304-4FEA285C5401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 sz="1800">
                <a:latin typeface="+mn-lt"/>
                <a:ea typeface="メイリオ" pitchFamily="50" charset="-128"/>
              </a:defRPr>
            </a:lvl1pPr>
          </a:lstStyle>
          <a:p>
            <a:fld id="{FAAAC7D9-9CB9-46E1-8C70-CE5306F13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1872362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F3D944-1FC4-48FF-A304-4FEA285C5401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AAC7D9-9CB9-46E1-8C70-CE5306F13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48546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985251" y="188914"/>
            <a:ext cx="2882900" cy="619283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34434" y="188914"/>
            <a:ext cx="8447617" cy="6192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F3D944-1FC4-48FF-A304-4FEA285C5401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AAC7D9-9CB9-46E1-8C70-CE5306F13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7366241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66233" y="88901"/>
            <a:ext cx="10668000" cy="74771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55651" y="1177926"/>
            <a:ext cx="5232400" cy="47720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6191251" y="1177926"/>
            <a:ext cx="5232400" cy="230981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6191251" y="3640138"/>
            <a:ext cx="5232400" cy="23098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日付プレースホルダ 5"/>
          <p:cNvSpPr>
            <a:spLocks noGrp="1"/>
          </p:cNvSpPr>
          <p:nvPr>
            <p:ph type="dt" sz="half" idx="10"/>
          </p:nvPr>
        </p:nvSpPr>
        <p:spPr>
          <a:xfrm>
            <a:off x="812800" y="6381751"/>
            <a:ext cx="2641600" cy="339725"/>
          </a:xfrm>
        </p:spPr>
        <p:txBody>
          <a:bodyPr/>
          <a:lstStyle>
            <a:lvl1pPr>
              <a:defRPr/>
            </a:lvl1pPr>
          </a:lstStyle>
          <a:p>
            <a:fld id="{DAF3D944-1FC4-48FF-A304-4FEA285C5401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>
          <a:xfrm>
            <a:off x="8737600" y="6381751"/>
            <a:ext cx="2641600" cy="339725"/>
          </a:xfrm>
        </p:spPr>
        <p:txBody>
          <a:bodyPr/>
          <a:lstStyle>
            <a:lvl1pPr>
              <a:defRPr/>
            </a:lvl1pPr>
          </a:lstStyle>
          <a:p>
            <a:fld id="{FAAAC7D9-9CB9-46E1-8C70-CE5306F13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711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5018" y="332432"/>
            <a:ext cx="11523133" cy="579460"/>
          </a:xfrm>
        </p:spPr>
        <p:txBody>
          <a:bodyPr anchor="t">
            <a:normAutofit/>
          </a:bodyPr>
          <a:lstStyle>
            <a:lvl1pPr>
              <a:defRPr b="1">
                <a:latin typeface="メイリオ" pitchFamily="50" charset="-128"/>
                <a:ea typeface="メイリオ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34434" y="1142316"/>
            <a:ext cx="11523133" cy="5256212"/>
          </a:xfrm>
        </p:spPr>
        <p:txBody>
          <a:bodyPr/>
          <a:lstStyle>
            <a:lvl1pPr eaLnBrk="1" hangingPunct="1">
              <a:defRPr>
                <a:latin typeface="メイリオ" pitchFamily="50" charset="-128"/>
                <a:ea typeface="メイリオ" pitchFamily="50" charset="-128"/>
              </a:defRPr>
            </a:lvl1pPr>
            <a:lvl2pPr eaLnBrk="1" hangingPunct="1">
              <a:defRPr>
                <a:latin typeface="メイリオ" pitchFamily="50" charset="-128"/>
                <a:ea typeface="メイリオ" pitchFamily="50" charset="-128"/>
              </a:defRPr>
            </a:lvl2pPr>
            <a:lvl3pPr eaLnBrk="1" hangingPunct="1">
              <a:defRPr>
                <a:latin typeface="メイリオ" pitchFamily="50" charset="-128"/>
                <a:ea typeface="メイリオ" pitchFamily="50" charset="-128"/>
              </a:defRPr>
            </a:lvl3pPr>
            <a:lvl4pPr eaLnBrk="1" hangingPunct="1">
              <a:defRPr>
                <a:latin typeface="メイリオ" pitchFamily="50" charset="-128"/>
                <a:ea typeface="メイリオ" pitchFamily="50" charset="-128"/>
              </a:defRPr>
            </a:lvl4pPr>
            <a:lvl5pPr eaLnBrk="1" hangingPunct="1">
              <a:defRPr>
                <a:latin typeface="メイリオ" pitchFamily="50" charset="-128"/>
                <a:ea typeface="メイリオ" pitchFamily="50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AF3D944-1FC4-48FF-A304-4FEA285C5401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536767" y="6451601"/>
            <a:ext cx="1297517" cy="339725"/>
          </a:xfrm>
        </p:spPr>
        <p:txBody>
          <a:bodyPr/>
          <a:lstStyle>
            <a:lvl1pPr>
              <a:defRPr b="1"/>
            </a:lvl1pPr>
          </a:lstStyle>
          <a:p>
            <a:fld id="{FAAAC7D9-9CB9-46E1-8C70-CE5306F13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937100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F3D944-1FC4-48FF-A304-4FEA285C5401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AAC7D9-9CB9-46E1-8C70-CE5306F13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070959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34434" y="1125538"/>
            <a:ext cx="5659967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1" y="1125538"/>
            <a:ext cx="5659967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F3D944-1FC4-48FF-A304-4FEA285C5401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AAC7D9-9CB9-46E1-8C70-CE5306F13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94222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F3D944-1FC4-48FF-A304-4FEA285C5401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AAC7D9-9CB9-46E1-8C70-CE5306F13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5585423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F3D944-1FC4-48FF-A304-4FEA285C5401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AAC7D9-9CB9-46E1-8C70-CE5306F13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29985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F3D944-1FC4-48FF-A304-4FEA285C5401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AAC7D9-9CB9-46E1-8C70-CE5306F13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214989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F3D944-1FC4-48FF-A304-4FEA285C5401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AAC7D9-9CB9-46E1-8C70-CE5306F13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1803938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F3D944-1FC4-48FF-A304-4FEA285C5401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AAC7D9-9CB9-46E1-8C70-CE5306F13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465315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5018" y="188914"/>
            <a:ext cx="1152313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4" y="1125538"/>
            <a:ext cx="11523133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334434" y="909639"/>
            <a:ext cx="11523133" cy="136525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8639076 h 1000"/>
              <a:gd name="T6" fmla="*/ 0 w 1000"/>
              <a:gd name="T7" fmla="*/ 18639076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800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334434" y="6381750"/>
            <a:ext cx="11523133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sz="180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27051" y="6381751"/>
            <a:ext cx="2641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kumimoji="1" sz="1600">
                <a:latin typeface="+mn-ea"/>
                <a:ea typeface="+mn-ea"/>
                <a:cs typeface="+mn-cs"/>
              </a:defRPr>
            </a:lvl1pPr>
          </a:lstStyle>
          <a:p>
            <a:fld id="{DAF3D944-1FC4-48FF-A304-4FEA285C5401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381751"/>
            <a:ext cx="38608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1" sz="1600">
                <a:latin typeface="+mn-ea"/>
                <a:ea typeface="+mn-ea"/>
                <a:cs typeface="+mn-cs"/>
              </a:defRPr>
            </a:lvl1pPr>
          </a:lstStyle>
          <a:p>
            <a:endParaRPr kumimoji="1" lang="ja-JP" altLang="en-US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72033" y="6381751"/>
            <a:ext cx="2641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1" sz="1600">
                <a:latin typeface="+mn-lt"/>
                <a:ea typeface="+mn-ea"/>
                <a:cs typeface="+mn-cs"/>
              </a:defRPr>
            </a:lvl1pPr>
          </a:lstStyle>
          <a:p>
            <a:fld id="{FAAAC7D9-9CB9-46E1-8C70-CE5306F13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880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メイリオ" pitchFamily="5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Lucida Sans" pitchFamily="34" charset="0"/>
          <a:ea typeface="ＤＦ華康ゴシック体 Std W5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Lucida Sans" pitchFamily="34" charset="0"/>
          <a:ea typeface="ＤＦ華康ゴシック体 Std W5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Lucida Sans" pitchFamily="34" charset="0"/>
          <a:ea typeface="ＤＦ華康ゴシック体 Std W5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Lucida Sans" pitchFamily="34" charset="0"/>
          <a:ea typeface="ＤＦ華康ゴシック体 Std W5" pitchFamily="34" charset="-128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kumimoji="1" sz="2400">
          <a:solidFill>
            <a:schemeClr val="tx1"/>
          </a:solidFill>
          <a:latin typeface="+mn-lt"/>
          <a:ea typeface="+mn-ea"/>
          <a:cs typeface="メイリオ" pitchFamily="50" charset="-128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  <a:cs typeface="メイリオ" pitchFamily="50" charset="-128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kumimoji="1" sz="2000">
          <a:solidFill>
            <a:schemeClr val="tx1"/>
          </a:solidFill>
          <a:latin typeface="+mn-lt"/>
          <a:ea typeface="+mn-ea"/>
          <a:cs typeface="メイリオ" pitchFamily="50" charset="-128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  <a:cs typeface="メイリオ" pitchFamily="50" charset="-128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  <a:cs typeface="メイリオ" pitchFamily="50" charset="-128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vgsilh.com/image/306308.html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ar Icon Stock Illustrations – 689,094 Car Icon Stock Illustrations,  Vectors &amp; Clipart - Dreamstime">
            <a:extLst>
              <a:ext uri="{FF2B5EF4-FFF2-40B4-BE49-F238E27FC236}">
                <a16:creationId xmlns:a16="http://schemas.microsoft.com/office/drawing/2014/main" id="{47FD8F08-331A-42A4-2DC3-03D9B96497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0316" y="3279755"/>
            <a:ext cx="1399798" cy="873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タイトル 3">
            <a:extLst>
              <a:ext uri="{FF2B5EF4-FFF2-40B4-BE49-F238E27FC236}">
                <a16:creationId xmlns:a16="http://schemas.microsoft.com/office/drawing/2014/main" id="{5CFE8047-3A3E-13A7-F598-820608095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第</a:t>
            </a:r>
            <a:r>
              <a:rPr lang="en-US" altLang="ja-JP" dirty="0"/>
              <a:t>10</a:t>
            </a:r>
            <a:r>
              <a:rPr lang="ja-JP" altLang="en-US" dirty="0"/>
              <a:t>回講義  小テスト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486F4EE9-2776-5B10-1B3A-91A05CD9B32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ja-JP" altLang="en-US" dirty="0"/>
                  <a:t>質量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altLang="ja-JP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ja-JP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18.0</m:t>
                    </m:r>
                  </m:oMath>
                </a14:m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[t]</a:t>
                </a:r>
                <a:r>
                  <a:rPr lang="en-US" altLang="ja-JP" dirty="0"/>
                  <a:t> </a:t>
                </a:r>
                <a:r>
                  <a:rPr lang="ja-JP" altLang="en-US" dirty="0"/>
                  <a:t>のトラックが，信号待ちで停止していた質量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altLang="ja-JP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ja-JP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2.00</m:t>
                    </m:r>
                  </m:oMath>
                </a14:m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[t]</a:t>
                </a:r>
                <a:r>
                  <a:rPr lang="en-US" altLang="ja-JP" dirty="0"/>
                  <a:t> </a:t>
                </a:r>
                <a:r>
                  <a:rPr lang="ja-JP" altLang="en-US" dirty="0"/>
                  <a:t>の乗用車に時速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=72.0</m:t>
                    </m:r>
                  </m:oMath>
                </a14:m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[km/h]</a:t>
                </a:r>
                <a:r>
                  <a:rPr lang="en-US" altLang="ja-JP" dirty="0"/>
                  <a:t> </a:t>
                </a:r>
                <a:r>
                  <a:rPr lang="ja-JP" altLang="en-US" dirty="0"/>
                  <a:t>で追突した．トラックと乗用車の間の反発係数が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=0.500</m:t>
                    </m:r>
                  </m:oMath>
                </a14:m>
                <a:r>
                  <a:rPr lang="en-US" altLang="ja-JP" dirty="0"/>
                  <a:t> </a:t>
                </a:r>
                <a:r>
                  <a:rPr lang="ja-JP" altLang="en-US" dirty="0"/>
                  <a:t>であるとき，衝突直後の乗用車の速さはどれほどか．</a:t>
                </a:r>
              </a:p>
            </p:txBody>
          </p:sp>
        </mc:Choice>
        <mc:Fallback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486F4EE9-2776-5B10-1B3A-91A05CD9B32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847" t="-150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図 6" descr="図形&#10;&#10;中程度の精度で自動的に生成された説明">
            <a:extLst>
              <a:ext uri="{FF2B5EF4-FFF2-40B4-BE49-F238E27FC236}">
                <a16:creationId xmlns:a16="http://schemas.microsoft.com/office/drawing/2014/main" id="{71E5BB4E-1F09-176E-B912-250B7FF684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flipH="1">
            <a:off x="2588632" y="2745775"/>
            <a:ext cx="3369013" cy="1684507"/>
          </a:xfrm>
          <a:prstGeom prst="rect">
            <a:avLst/>
          </a:prstGeom>
        </p:spPr>
      </p:pic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857CF58D-9F91-2C30-88E3-3B311D692AA1}"/>
              </a:ext>
            </a:extLst>
          </p:cNvPr>
          <p:cNvCxnSpPr/>
          <p:nvPr/>
        </p:nvCxnSpPr>
        <p:spPr>
          <a:xfrm>
            <a:off x="1921268" y="4005634"/>
            <a:ext cx="83837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431643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8D5D3B-4A2A-0205-15B7-5CC9E48D4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第</a:t>
            </a:r>
            <a:r>
              <a:rPr lang="en-US" altLang="ja-JP" dirty="0"/>
              <a:t>10</a:t>
            </a:r>
            <a:r>
              <a:rPr lang="ja-JP" altLang="en-US" dirty="0"/>
              <a:t>回講義  小テスト  考え方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6FCB9568-76D2-54FC-E538-68B02050E6A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kumimoji="1" lang="ja-JP" altLang="en-US" dirty="0"/>
                  <a:t>向心衝突の問題は，運動方向に関して</a:t>
                </a:r>
                <a:endParaRPr kumimoji="1" lang="en-US" altLang="ja-JP" dirty="0"/>
              </a:p>
              <a:p>
                <a:pPr lvl="1">
                  <a:buFont typeface="+mj-lt"/>
                  <a:buAutoNum type="arabicPeriod"/>
                </a:pPr>
                <a:r>
                  <a:rPr lang="ja-JP" altLang="en-US" dirty="0"/>
                  <a:t>運動量保存則：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Sup>
                      <m:sSubSup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Sup>
                      <m:sSubSup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</m:oMath>
                </a14:m>
                <a:r>
                  <a:rPr kumimoji="1" lang="en-US" altLang="ja-JP" dirty="0"/>
                  <a:t>	(7.16)</a:t>
                </a:r>
              </a:p>
              <a:p>
                <a:pPr lvl="1">
                  <a:buFont typeface="+mj-lt"/>
                  <a:buAutoNum type="arabicPeriod"/>
                </a:pPr>
                <a:r>
                  <a:rPr lang="ja-JP" altLang="en-US" dirty="0"/>
                  <a:t>反発係数による拘束：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en-US" altLang="ja-JP" dirty="0"/>
                  <a:t>	(7.17)</a:t>
                </a:r>
              </a:p>
              <a:p>
                <a:pPr marL="438150" lvl="1" indent="0">
                  <a:buNone/>
                </a:pPr>
                <a:r>
                  <a:rPr kumimoji="1" lang="ja-JP" altLang="en-US" dirty="0"/>
                  <a:t>の</a:t>
                </a:r>
                <a:r>
                  <a:rPr kumimoji="1" lang="en-US" altLang="ja-JP" dirty="0"/>
                  <a:t>2</a:t>
                </a:r>
                <a:r>
                  <a:rPr kumimoji="1" lang="ja-JP" altLang="en-US" dirty="0"/>
                  <a:t>式を連立させて解けばよい．</a:t>
                </a:r>
                <a:endParaRPr kumimoji="1" lang="en-US" altLang="ja-JP" dirty="0"/>
              </a:p>
              <a:p>
                <a:r>
                  <a:rPr kumimoji="1" lang="ja-JP" altLang="en-US" dirty="0"/>
                  <a:t>教科書にはこれを解いた結果の式 </a:t>
                </a:r>
                <a:r>
                  <a:rPr kumimoji="1" lang="en-US" altLang="ja-JP" dirty="0"/>
                  <a:t>(7.18) </a:t>
                </a:r>
                <a:r>
                  <a:rPr kumimoji="1" lang="ja-JP" altLang="en-US" dirty="0"/>
                  <a:t>があるが，これを暗記するのは現実的ではない．物理的意味の明確な </a:t>
                </a:r>
                <a:r>
                  <a:rPr kumimoji="1" lang="en-US" altLang="ja-JP" dirty="0"/>
                  <a:t>(7.16)</a:t>
                </a:r>
                <a:r>
                  <a:rPr kumimoji="1" lang="ja-JP" altLang="en-US" dirty="0"/>
                  <a:t>，</a:t>
                </a:r>
                <a:r>
                  <a:rPr kumimoji="1" lang="en-US" altLang="ja-JP" dirty="0"/>
                  <a:t>(7.17) </a:t>
                </a:r>
                <a:r>
                  <a:rPr kumimoji="1" lang="ja-JP" altLang="en-US" dirty="0"/>
                  <a:t>の </a:t>
                </a:r>
                <a:r>
                  <a:rPr kumimoji="1" lang="en-US" altLang="ja-JP" dirty="0"/>
                  <a:t>2</a:t>
                </a:r>
                <a:r>
                  <a:rPr kumimoji="1" lang="ja-JP" altLang="en-US" dirty="0"/>
                  <a:t>式を理解していれば，それらから </a:t>
                </a:r>
                <a:r>
                  <a:rPr kumimoji="1" lang="en-US" altLang="ja-JP" dirty="0"/>
                  <a:t>(7.18) </a:t>
                </a:r>
                <a:r>
                  <a:rPr kumimoji="1" lang="ja-JP" altLang="en-US" dirty="0"/>
                  <a:t>の結果を導くのは容易である．</a:t>
                </a:r>
                <a:endParaRPr kumimoji="1" lang="en-US" altLang="ja-JP" dirty="0"/>
              </a:p>
              <a:p>
                <a:r>
                  <a:rPr lang="ja-JP" altLang="en-US" dirty="0"/>
                  <a:t>単位については，いずれの式でも自動的に左辺と右辺の次元が同じとなるため，この場合は </a:t>
                </a:r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[t]</a:t>
                </a:r>
                <a:r>
                  <a:rPr lang="en-US" altLang="ja-JP" dirty="0"/>
                  <a:t> </a:t>
                </a:r>
                <a:r>
                  <a:rPr lang="ja-JP" altLang="en-US" dirty="0"/>
                  <a:t>および </a:t>
                </a:r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[km/h]</a:t>
                </a:r>
                <a:r>
                  <a:rPr lang="en-US" altLang="ja-JP" dirty="0"/>
                  <a:t> </a:t>
                </a:r>
                <a:r>
                  <a:rPr lang="ja-JP" altLang="en-US" dirty="0"/>
                  <a:t>のまま計算しても大丈夫．</a:t>
                </a:r>
                <a:endParaRPr kumimoji="1" lang="ja-JP" altLang="en-US" dirty="0"/>
              </a:p>
            </p:txBody>
          </p:sp>
        </mc:Choice>
        <mc:Fallback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6FCB9568-76D2-54FC-E538-68B02050E6A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41" t="-1159" r="-169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03287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461935-2FE8-9FD4-53B3-48B222101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第</a:t>
            </a:r>
            <a:r>
              <a:rPr lang="en-US" altLang="ja-JP" dirty="0"/>
              <a:t>10</a:t>
            </a:r>
            <a:r>
              <a:rPr lang="ja-JP" altLang="en-US" dirty="0"/>
              <a:t>回講義  小テスト  解答例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7177414E-EA93-57AD-E086-77C3ACC8AB4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ja-JP" altLang="en-US" dirty="0"/>
                  <a:t>図上右向きを正として速度を定義する．衝突前の乗用車の速度は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=0.00</m:t>
                    </m:r>
                  </m:oMath>
                </a14:m>
                <a:r>
                  <a:rPr kumimoji="1" lang="ja-JP" altLang="en-US" dirty="0"/>
                  <a:t> </a:t>
                </a:r>
                <a:r>
                  <a:rPr kumimoji="1"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[km/h]</a:t>
                </a:r>
                <a:r>
                  <a:rPr kumimoji="1" lang="en-US" altLang="ja-JP" dirty="0"/>
                  <a:t> </a:t>
                </a:r>
                <a:r>
                  <a:rPr kumimoji="1" lang="ja-JP" altLang="en-US" dirty="0"/>
                  <a:t>である．衝突直後のトラック・乗用車の速度をそれぞれ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</m:oMath>
                </a14:m>
                <a:r>
                  <a:rPr kumimoji="1" lang="ja-JP" altLang="en-US" dirty="0"/>
                  <a:t>，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ja-JP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</m:oMath>
                </a14:m>
                <a:r>
                  <a:rPr kumimoji="1" lang="ja-JP" altLang="en-US" dirty="0"/>
                  <a:t> </a:t>
                </a:r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[km/h]</a:t>
                </a:r>
                <a:r>
                  <a:rPr kumimoji="1" lang="en-US" altLang="ja-JP" dirty="0"/>
                  <a:t> </a:t>
                </a:r>
                <a:r>
                  <a:rPr kumimoji="1" lang="ja-JP" altLang="en-US" dirty="0"/>
                  <a:t>とする．</a:t>
                </a:r>
                <a:endParaRPr kumimoji="1" lang="en-US" altLang="ja-JP" dirty="0"/>
              </a:p>
              <a:p>
                <a:pPr marL="0" indent="0">
                  <a:buNone/>
                </a:pPr>
                <a:r>
                  <a:rPr kumimoji="1" lang="ja-JP" altLang="en-US" dirty="0"/>
                  <a:t>運動量保存の法則から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Sup>
                      <m:sSubSup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Sup>
                      <m:sSubSup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</m:oMath>
                </a14:m>
                <a:r>
                  <a:rPr kumimoji="1" lang="ja-JP" altLang="en-US" dirty="0"/>
                  <a:t>，すなわち</a:t>
                </a:r>
                <a:endParaRPr kumimoji="1" lang="en-US" altLang="ja-JP" dirty="0"/>
              </a:p>
              <a:p>
                <a:pPr marL="0" indent="0">
                  <a:buNone/>
                </a:pPr>
                <a:r>
                  <a:rPr lang="en-US" altLang="ja-JP" b="0" dirty="0"/>
                  <a:t>	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</a:rPr>
                      <m:t>1296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=18.0</m:t>
                    </m:r>
                    <m:sSubSup>
                      <m:sSubSup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+2.00</m:t>
                    </m:r>
                    <m:sSubSup>
                      <m:sSubSup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</m:oMath>
                </a14:m>
                <a:r>
                  <a:rPr kumimoji="1" lang="ja-JP" altLang="en-US" dirty="0"/>
                  <a:t>　</a:t>
                </a:r>
                <a:r>
                  <a:rPr kumimoji="1" lang="en-US" altLang="ja-JP" dirty="0"/>
                  <a:t>…</a:t>
                </a:r>
                <a:r>
                  <a:rPr kumimoji="1" lang="ja-JP" altLang="en-US" dirty="0"/>
                  <a:t>①</a:t>
                </a:r>
                <a:endParaRPr kumimoji="1" lang="en-US" altLang="ja-JP" dirty="0"/>
              </a:p>
              <a:p>
                <a:pPr marL="0" indent="0">
                  <a:buNone/>
                </a:pPr>
                <a:r>
                  <a:rPr kumimoji="1" lang="ja-JP" altLang="en-US" dirty="0"/>
                  <a:t>反発係数から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ja-JP" altLang="en-US" dirty="0"/>
                  <a:t>，すなわち</a:t>
                </a:r>
                <a:endParaRPr kumimoji="1" lang="en-US" altLang="ja-JP" dirty="0"/>
              </a:p>
              <a:p>
                <a:pPr marL="0" indent="0">
                  <a:buNone/>
                </a:pPr>
                <a:r>
                  <a:rPr kumimoji="1" lang="en-US" altLang="ja-JP" b="0" dirty="0"/>
                  <a:t>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36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.0</m:t>
                    </m:r>
                  </m:oMath>
                </a14:m>
                <a:r>
                  <a:rPr kumimoji="1" lang="ja-JP" altLang="en-US" dirty="0"/>
                  <a:t>　</a:t>
                </a:r>
                <a:r>
                  <a:rPr kumimoji="1" lang="en-US" altLang="ja-JP" dirty="0"/>
                  <a:t>…</a:t>
                </a:r>
                <a:r>
                  <a:rPr kumimoji="1" lang="ja-JP" altLang="en-US" dirty="0"/>
                  <a:t>②</a:t>
                </a:r>
                <a:endParaRPr kumimoji="1" lang="en-US" altLang="ja-JP" dirty="0"/>
              </a:p>
              <a:p>
                <a:pPr marL="0" indent="0">
                  <a:buNone/>
                </a:pPr>
                <a:r>
                  <a:rPr lang="ja-JP" altLang="en-US" dirty="0"/>
                  <a:t>である．</a:t>
                </a:r>
                <a:endParaRPr lang="en-US" altLang="ja-JP" dirty="0"/>
              </a:p>
              <a:p>
                <a:pPr marL="0" indent="0">
                  <a:buNone/>
                </a:pPr>
                <a:r>
                  <a:rPr kumimoji="1" lang="ja-JP" altLang="en-US" dirty="0"/>
                  <a:t>よって </a:t>
                </a:r>
                <a14:m>
                  <m:oMath xmlns:m="http://schemas.openxmlformats.org/officeDocument/2006/math">
                    <m:r>
                      <a:rPr lang="en-US" altLang="ja-JP" b="0" i="1" dirty="0">
                        <a:latin typeface="Cambria Math" panose="02040503050406030204" pitchFamily="18" charset="0"/>
                      </a:rPr>
                      <m:t>1296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=20.0</m:t>
                    </m:r>
                    <m:sSubSup>
                      <m:sSubSup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72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.0</m:t>
                    </m:r>
                    <m:r>
                      <a:rPr lang="ja-JP" altLang="en-US" i="1">
                        <a:latin typeface="Cambria Math" panose="02040503050406030204" pitchFamily="18" charset="0"/>
                      </a:rPr>
                      <m:t>．</m:t>
                    </m:r>
                  </m:oMath>
                </a14:m>
                <a:endParaRPr kumimoji="1" lang="en-US" altLang="ja-JP" dirty="0"/>
              </a:p>
              <a:p>
                <a:pPr marL="0" indent="0">
                  <a:buNone/>
                </a:pPr>
                <a:r>
                  <a:rPr lang="ja-JP" altLang="en-US" dirty="0"/>
                  <a:t>以上から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b="0" i="0" smtClean="0">
                        <a:latin typeface="Cambria Math" panose="02040503050406030204" pitchFamily="18" charset="0"/>
                      </a:rPr>
                      <m:t>61.2</m:t>
                    </m:r>
                  </m:oMath>
                </a14:m>
                <a:r>
                  <a:rPr kumimoji="1" lang="ja-JP" altLang="en-US" dirty="0"/>
                  <a:t> </a:t>
                </a:r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[km/h]</a:t>
                </a:r>
                <a:r>
                  <a:rPr kumimoji="1" lang="ja-JP" altLang="en-US" dirty="0"/>
                  <a:t>，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ja-JP" i="1" u="sng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ja-JP" i="1" u="sng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ja-JP" b="0" i="1" u="sng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ja-JP" i="1" u="sng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altLang="ja-JP" i="1" u="sng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b="0" i="1" u="sng" smtClean="0">
                        <a:latin typeface="Cambria Math" panose="02040503050406030204" pitchFamily="18" charset="0"/>
                      </a:rPr>
                      <m:t>97.2</m:t>
                    </m:r>
                  </m:oMath>
                </a14:m>
                <a:r>
                  <a:rPr lang="ja-JP" altLang="en-US" u="sng" dirty="0"/>
                  <a:t> </a:t>
                </a:r>
                <a:r>
                  <a:rPr lang="en-US" altLang="ja-JP" u="sng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[km/h]</a:t>
                </a:r>
                <a:r>
                  <a:rPr lang="ja-JP" alt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．</a:t>
                </a:r>
                <a:r>
                  <a:rPr lang="ja-JP" altLang="en-US" sz="3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　</a:t>
                </a:r>
                <a:endParaRPr kumimoji="1" lang="ja-JP" altLang="en-US" dirty="0"/>
              </a:p>
            </p:txBody>
          </p:sp>
        </mc:Choice>
        <mc:Fallback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7177414E-EA93-57AD-E086-77C3ACC8AB4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47" t="-1506" r="-21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364926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inou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メイリオしばり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noue" id="{78AABC88-1E05-42F9-BB35-3D123A87DD41}" vid="{ABD16502-4EB0-4BB6-8282-4AE26B5E7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inoue</Template>
  <TotalTime>183</TotalTime>
  <Words>371</Words>
  <Application>Microsoft Office PowerPoint</Application>
  <PresentationFormat>ワイド画面</PresentationFormat>
  <Paragraphs>18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Arial</vt:lpstr>
      <vt:lpstr>Cambria Math</vt:lpstr>
      <vt:lpstr>Lucida Sans</vt:lpstr>
      <vt:lpstr>Wingdings</vt:lpstr>
      <vt:lpstr>メイリオ</vt:lpstr>
      <vt:lpstr>inoue</vt:lpstr>
      <vt:lpstr>第10回講義  小テスト</vt:lpstr>
      <vt:lpstr>第10回講義  小テスト  考え方</vt:lpstr>
      <vt:lpstr>第10回講義  小テスト  解答例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Kousuke INOUE</dc:creator>
  <cp:lastModifiedBy>Kousuke INOUE</cp:lastModifiedBy>
  <cp:revision>2</cp:revision>
  <dcterms:created xsi:type="dcterms:W3CDTF">2024-12-11T23:32:21Z</dcterms:created>
  <dcterms:modified xsi:type="dcterms:W3CDTF">2024-12-12T02:35:45Z</dcterms:modified>
</cp:coreProperties>
</file>