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86" r:id="rId3"/>
    <p:sldId id="288" r:id="rId4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6CDC81B-AFC5-4408-9B79-9BABE4C22AEE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800">
                <a:latin typeface="+mn-lt"/>
                <a:ea typeface="メイリオ" pitchFamily="50" charset="-128"/>
              </a:defRPr>
            </a:lvl1pPr>
          </a:lstStyle>
          <a:p>
            <a:pPr>
              <a:defRPr/>
            </a:pPr>
            <a:fld id="{77773E63-C83A-4F72-8336-C38795BAD6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443978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43675-3413-4A92-BE28-1AD65DF1B300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B74F5-748E-4C06-B06C-6584E59D67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814774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85251" y="188914"/>
            <a:ext cx="2882900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4434" y="188914"/>
            <a:ext cx="8447617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E5E17-D520-4FCC-8599-2AA9B43048E2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0B66E-4914-43C5-A830-0E00767985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632184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3" y="88901"/>
            <a:ext cx="10668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5651" y="1177926"/>
            <a:ext cx="52324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91251" y="1177926"/>
            <a:ext cx="52324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191251" y="3640138"/>
            <a:ext cx="52324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128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25F9-6A6E-4A85-BA7D-7CFA5DB5F1A3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87376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038E3-1A2F-420F-8E94-A27B414C4D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05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18" y="332432"/>
            <a:ext cx="11523133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4434" y="1142316"/>
            <a:ext cx="11523133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60E1-F68E-43B6-960E-41143A1F9C93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6767" y="6451601"/>
            <a:ext cx="1297517" cy="3397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41544665-CFFF-460B-982E-9D121E313C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34129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7A9EB-853D-45D4-A702-9EB993CE0C4C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6BD7-0FF1-450C-9F23-75B388D205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903344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434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1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0F875-E070-4DD7-8E32-C1ED44F9D4C7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C0F19-988F-4300-8199-99202DEC31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730471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AA69E-EF54-487F-8C3D-E20A99F19974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DD723-3FD8-432D-A558-FF85552F4F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94193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E22EF-0BBF-4410-A67C-151D7A20F84E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DFEC4-30E8-4463-A914-07E8DA3BC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49334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EC2B4-EA8F-4CC9-94DD-14225326E6BB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3A552-68CD-4799-931B-EA9585B367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94305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B3CA0-05B5-42DA-B4DA-9A686D229D75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CBF45-55A7-425F-B6C3-05324B5E2D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96951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886C2-552F-40D7-9F4E-BDED84C0C15F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8DB1C-594B-42D1-8F0B-D9F7EFE776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353100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018" y="188914"/>
            <a:ext cx="1152313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125538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434" y="909639"/>
            <a:ext cx="11523133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34434" y="6381750"/>
            <a:ext cx="11523133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051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pPr>
              <a:defRPr/>
            </a:pPr>
            <a:fld id="{39EBEBE2-A285-4B08-8643-AB57DD46C5CF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1"/>
            <a:ext cx="386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687234-2890-451C-9BF0-6F3C1831B5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2" r:id="rId12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8DC57-BCB2-CDB8-833C-58786B84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sz="900" dirty="0"/>
              <a:t> </a:t>
            </a:r>
            <a:r>
              <a:rPr lang="en-US" altLang="ja-JP" dirty="0"/>
              <a:t>11</a:t>
            </a:r>
            <a:r>
              <a:rPr lang="en-US" altLang="ja-JP" sz="900" dirty="0"/>
              <a:t> </a:t>
            </a:r>
            <a:r>
              <a:rPr lang="ja-JP" altLang="en-US" dirty="0"/>
              <a:t>回講義 小テスト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E5856F1-C048-9C80-05F3-F7AF7DAAFA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高さ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=5.00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</a:rPr>
                  <a:t> [m]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の垂直な崖から水平方向に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=2.00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</a:rPr>
                  <a:t> [m/s]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の速さでボールを投げたとする．地面とボールの摩擦や空気抵抗は無視できるとし，地面との反発係数を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=0.500</m:t>
                    </m:r>
                  </m:oMath>
                </a14:m>
                <a:r>
                  <a:rPr lang="ja-JP" altLang="en-US" dirty="0">
                    <a:latin typeface="Cambria Math" panose="02040503050406030204" pitchFamily="18" charset="0"/>
                  </a:rPr>
                  <a:t>，</a:t>
                </a:r>
                <a:r>
                  <a:rPr lang="ja-JP" altLang="en-US" dirty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重力加速度の大きさを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altLang="ja-JP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=10.0</m:t>
                    </m:r>
                  </m:oMath>
                </a14:m>
                <a:r>
                  <a:rPr lang="en-US" altLang="ja-JP" dirty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 [m/s</a:t>
                </a:r>
                <a:r>
                  <a:rPr lang="en-US" altLang="ja-JP" baseline="30000" dirty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2</a:t>
                </a:r>
                <a:r>
                  <a:rPr lang="en-US" altLang="ja-JP" dirty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] </a:t>
                </a:r>
                <a:r>
                  <a:rPr lang="ja-JP" altLang="en-US" dirty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として</a:t>
                </a:r>
                <a:r>
                  <a:rPr lang="ja-JP" altLang="en-US" sz="1200" dirty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以下の問いに答えよ．</a:t>
                </a:r>
                <a:endParaRPr lang="en-US" altLang="ja-JP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arenBoth"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 ボールが最初に着地する位置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を求めよ．</a:t>
                </a:r>
                <a:endParaRPr lang="en-US" altLang="ja-JP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arenBoth"/>
                  <a:defRPr/>
                </a:pPr>
                <a:r>
                  <a:rPr lang="en-US" altLang="ja-JP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ボールが</a:t>
                </a:r>
                <a:r>
                  <a:rPr lang="ja-JP" altLang="en-US" sz="1200" dirty="0">
                    <a:latin typeface="Cambria Math" panose="02040503050406030204" pitchFamily="18" charset="0"/>
                  </a:rPr>
                  <a:t> </a:t>
                </a:r>
                <a:r>
                  <a:rPr lang="en-US" altLang="ja-JP" dirty="0">
                    <a:latin typeface="Cambria Math" panose="02040503050406030204" pitchFamily="18" charset="0"/>
                  </a:rPr>
                  <a:t>2</a:t>
                </a:r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度めに着地する位置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を求めよ．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E5856F1-C048-9C80-05F3-F7AF7DAAFA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1506" r="-7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>
            <a:extLst>
              <a:ext uri="{FF2B5EF4-FFF2-40B4-BE49-F238E27FC236}">
                <a16:creationId xmlns:a16="http://schemas.microsoft.com/office/drawing/2014/main" id="{3E84FC50-F03A-199E-752C-A8054BE5FF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822" y="2915411"/>
            <a:ext cx="4930329" cy="348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3971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071654-1556-42EC-A0BF-6044CC878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sz="900" dirty="0"/>
              <a:t> </a:t>
            </a:r>
            <a:r>
              <a:rPr lang="en-US" altLang="ja-JP" dirty="0"/>
              <a:t>11</a:t>
            </a:r>
            <a:r>
              <a:rPr lang="en-US" altLang="ja-JP" sz="900" dirty="0"/>
              <a:t> </a:t>
            </a:r>
            <a:r>
              <a:rPr lang="ja-JP" altLang="en-US" dirty="0"/>
              <a:t>回講義 小テスト　解答例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88CA3DF-112D-4428-9E83-CCACC91C67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buAutoNum type="arabicParenBoth"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 ボールが最初に着地する位置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を求めよ．</a:t>
                </a:r>
                <a:endParaRPr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kumimoji="1" lang="ja-JP" altLang="en-US" dirty="0"/>
                  <a:t>最</a:t>
                </a:r>
                <a:r>
                  <a:rPr kumimoji="1" lang="ja-JP" altLang="en-US" dirty="0">
                    <a:latin typeface="Cambria Math" panose="02040503050406030204" pitchFamily="18" charset="0"/>
                  </a:rPr>
                  <a:t>初に着地するまでの時間を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sz="1200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[s] </a:t>
                </a:r>
                <a:r>
                  <a:rPr kumimoji="1" lang="ja-JP" altLang="en-US" dirty="0">
                    <a:latin typeface="Cambria Math" panose="02040503050406030204" pitchFamily="18" charset="0"/>
                  </a:rPr>
                  <a:t>とすると，鉛直方向の運動について</a:t>
                </a:r>
                <a:endParaRPr kumimoji="1" lang="en-US" altLang="ja-JP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𝑔</m:t>
                      </m:r>
                      <m:sSubSup>
                        <m:sSub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kumimoji="1" lang="ja-JP" altLang="en-US" dirty="0">
                    <a:latin typeface="Cambria Math" panose="02040503050406030204" pitchFamily="18" charset="0"/>
                  </a:rPr>
                  <a:t>より  </a:t>
                </a:r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=1.00</m:t>
                    </m:r>
                  </m:oMath>
                </a14:m>
                <a:r>
                  <a:rPr kumimoji="1" lang="ja-JP" altLang="en-US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</a:rPr>
                  <a:t>[s]</a:t>
                </a:r>
                <a:r>
                  <a:rPr kumimoji="1" lang="ja-JP" altLang="en-US" dirty="0">
                    <a:latin typeface="Cambria Math" panose="02040503050406030204" pitchFamily="18" charset="0"/>
                  </a:rPr>
                  <a:t>．</a:t>
                </a:r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この間水平方向には等速運動をするので，</a:t>
                </a:r>
                <a:br>
                  <a:rPr lang="en-US" altLang="ja-JP" dirty="0">
                    <a:latin typeface="Cambria Math" panose="02040503050406030204" pitchFamily="18" charset="0"/>
                  </a:rPr>
                </a:br>
                <a:r>
                  <a:rPr lang="en-US" altLang="ja-JP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=2.00</m:t>
                    </m:r>
                  </m:oMath>
                </a14:m>
                <a:r>
                  <a:rPr kumimoji="1" lang="ja-JP" altLang="en-US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</a:rPr>
                  <a:t>[m]</a:t>
                </a:r>
                <a:r>
                  <a:rPr kumimoji="1" lang="ja-JP" altLang="en-US" dirty="0">
                    <a:latin typeface="Cambria Math" panose="02040503050406030204" pitchFamily="18" charset="0"/>
                  </a:rPr>
                  <a:t>．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88CA3DF-112D-4428-9E83-CCACC91C67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12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47125B13-0F34-E447-D80D-7DDEC6B72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822" y="2915411"/>
            <a:ext cx="4930329" cy="348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295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071654-1556-42EC-A0BF-6044CC878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sz="900" dirty="0"/>
              <a:t> </a:t>
            </a:r>
            <a:r>
              <a:rPr lang="en-US" altLang="ja-JP" dirty="0"/>
              <a:t>11</a:t>
            </a:r>
            <a:r>
              <a:rPr lang="en-US" altLang="ja-JP" sz="900" dirty="0"/>
              <a:t> </a:t>
            </a:r>
            <a:r>
              <a:rPr lang="ja-JP" altLang="en-US" dirty="0"/>
              <a:t>回講義 小テスト　解答例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88CA3DF-112D-4428-9E83-CCACC91C67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  <a:defRPr/>
                </a:pPr>
                <a:r>
                  <a:rPr lang="en-US" altLang="ja-JP" dirty="0">
                    <a:solidFill>
                      <a:schemeClr val="accent2"/>
                    </a:solidFill>
                    <a:latin typeface="Cambria Math" panose="02040503050406030204" pitchFamily="18" charset="0"/>
                  </a:rPr>
                  <a:t>(2)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 ボールが</a:t>
                </a:r>
                <a:r>
                  <a:rPr lang="ja-JP" altLang="en-US" sz="1200" dirty="0">
                    <a:latin typeface="Cambria Math" panose="02040503050406030204" pitchFamily="18" charset="0"/>
                  </a:rPr>
                  <a:t> </a:t>
                </a:r>
                <a:r>
                  <a:rPr lang="en-US" altLang="ja-JP" dirty="0">
                    <a:latin typeface="Cambria Math" panose="02040503050406030204" pitchFamily="18" charset="0"/>
                  </a:rPr>
                  <a:t>2</a:t>
                </a:r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度めに着地する位置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を求めよ．</a:t>
                </a:r>
                <a:endParaRPr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kumimoji="1" lang="ja-JP" altLang="en-US" dirty="0">
                    <a:latin typeface="Cambria Math" panose="02040503050406030204" pitchFamily="18" charset="0"/>
                  </a:rPr>
                  <a:t>地面との摩擦を無視すると，衝突によってボールの水平方向速さは不変．</a:t>
                </a:r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地面に衝突する直前のボール速度の鉛直方向成分は，上向きを正として</a:t>
                </a:r>
                <a:br>
                  <a:rPr lang="en-US" altLang="ja-JP" dirty="0">
                    <a:latin typeface="Cambria Math" panose="02040503050406030204" pitchFamily="18" charset="0"/>
                  </a:rPr>
                </a:br>
                <a:r>
                  <a:rPr lang="en-US" altLang="ja-JP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𝑔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=−10.0</m:t>
                    </m:r>
                  </m:oMath>
                </a14:m>
                <a:r>
                  <a:rPr kumimoji="1" lang="ja-JP" altLang="en-US" dirty="0">
                    <a:latin typeface="Cambria Math" panose="02040503050406030204" pitchFamily="18" charset="0"/>
                  </a:rPr>
                  <a:t>．</a:t>
                </a:r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kumimoji="1" lang="ja-JP" altLang="en-US" dirty="0">
                    <a:latin typeface="Cambria Math" panose="02040503050406030204" pitchFamily="18" charset="0"/>
                  </a:rPr>
                  <a:t>速度の鉛直方向成分は衝突によって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kumimoji="1" lang="en-US" altLang="ja-JP" dirty="0">
                    <a:latin typeface="Cambria Math" panose="02040503050406030204" pitchFamily="18" charset="0"/>
                  </a:rPr>
                  <a:t> </a:t>
                </a:r>
                <a:r>
                  <a:rPr kumimoji="1" lang="ja-JP" altLang="en-US" dirty="0">
                    <a:latin typeface="Cambria Math" panose="02040503050406030204" pitchFamily="18" charset="0"/>
                  </a:rPr>
                  <a:t>倍となる</a:t>
                </a:r>
                <a:br>
                  <a:rPr kumimoji="1" lang="en-US" altLang="ja-JP" dirty="0">
                    <a:latin typeface="Cambria Math" panose="02040503050406030204" pitchFamily="18" charset="0"/>
                  </a:rPr>
                </a:br>
                <a:r>
                  <a:rPr kumimoji="1" lang="ja-JP" altLang="en-US" dirty="0">
                    <a:latin typeface="Cambria Math" panose="02040503050406030204" pitchFamily="18" charset="0"/>
                  </a:rPr>
                  <a:t>ので，衝突直後のボール速度の鉛直方向成分は</a:t>
                </a:r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kumimoji="1" lang="en-US" altLang="ja-JP" b="0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=5.00</m:t>
                    </m:r>
                  </m:oMath>
                </a14:m>
                <a:r>
                  <a:rPr kumimoji="1" lang="ja-JP" altLang="en-US" dirty="0">
                    <a:latin typeface="Cambria Math" panose="02040503050406030204" pitchFamily="18" charset="0"/>
                  </a:rPr>
                  <a:t>． </a:t>
                </a:r>
                <a:endParaRPr kumimoji="1"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よって，最初の衝突から</a:t>
                </a:r>
                <a:r>
                  <a:rPr lang="ja-JP" altLang="en-US" sz="1200" dirty="0">
                    <a:latin typeface="Cambria Math" panose="02040503050406030204" pitchFamily="18" charset="0"/>
                  </a:rPr>
                  <a:t> </a:t>
                </a:r>
                <a:r>
                  <a:rPr lang="en-US" altLang="ja-JP" dirty="0">
                    <a:latin typeface="Cambria Math" panose="02040503050406030204" pitchFamily="18" charset="0"/>
                  </a:rPr>
                  <a:t>2</a:t>
                </a:r>
                <a:r>
                  <a:rPr lang="en-US" altLang="ja-JP" sz="1200" dirty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度めの衝突までの</a:t>
                </a:r>
                <a:br>
                  <a:rPr lang="en-US" altLang="ja-JP" dirty="0">
                    <a:latin typeface="Cambria Math" panose="02040503050406030204" pitchFamily="18" charset="0"/>
                  </a:rPr>
                </a:br>
                <a:r>
                  <a:rPr lang="ja-JP" altLang="en-US" dirty="0">
                    <a:latin typeface="Cambria Math" panose="02040503050406030204" pitchFamily="18" charset="0"/>
                  </a:rPr>
                  <a:t>時間は</a:t>
                </a:r>
                <a:br>
                  <a:rPr lang="en-US" altLang="ja-JP" dirty="0">
                    <a:latin typeface="Cambria Math" panose="02040503050406030204" pitchFamily="18" charset="0"/>
                  </a:rPr>
                </a:br>
                <a:r>
                  <a:rPr lang="en-US" altLang="ja-JP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  <m:sSubSup>
                          <m:sSub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=1.00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</a:rPr>
                  <a:t> [s]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．</a:t>
                </a:r>
                <a:endParaRPr lang="en-US" altLang="ja-JP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lang="ja-JP" altLang="en-US" dirty="0">
                    <a:latin typeface="Cambria Math" panose="02040503050406030204" pitchFamily="18" charset="0"/>
                  </a:rPr>
                  <a:t>この間のボールの水平方向移動距離は，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en-US" altLang="ja-JP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=2.00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</a:rPr>
                  <a:t> [m]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．よって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.00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</a:rPr>
                  <a:t> [m]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．</a:t>
                </a:r>
                <a:endParaRPr kumimoji="1"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88CA3DF-112D-4428-9E83-CCACC91C67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15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F8384A3B-CE1D-423D-B3D4-5C677777A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822" y="2915411"/>
            <a:ext cx="4930329" cy="348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4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ino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inoue</Template>
  <TotalTime>9048</TotalTime>
  <Words>351</Words>
  <Application>Microsoft Office PowerPoint</Application>
  <PresentationFormat>ワイド画面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Cambria Math</vt:lpstr>
      <vt:lpstr>Lucida Sans</vt:lpstr>
      <vt:lpstr>Wingdings</vt:lpstr>
      <vt:lpstr>inoue</vt:lpstr>
      <vt:lpstr>第 11 回講義 小テスト</vt:lpstr>
      <vt:lpstr>第 11 回講義 小テスト　解答例</vt:lpstr>
      <vt:lpstr>第 11 回講義 小テスト　解答例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inoue</dc:creator>
  <cp:lastModifiedBy>Kousuke INOUE</cp:lastModifiedBy>
  <cp:revision>104</cp:revision>
  <dcterms:created xsi:type="dcterms:W3CDTF">2012-11-19T07:45:24Z</dcterms:created>
  <dcterms:modified xsi:type="dcterms:W3CDTF">2024-12-18T09:17:27Z</dcterms:modified>
</cp:coreProperties>
</file>